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  <p:sldMasterId id="2147483656" r:id="rId2"/>
    <p:sldMasterId id="2147483661" r:id="rId3"/>
    <p:sldMasterId id="2147483657" r:id="rId4"/>
    <p:sldMasterId id="2147483658" r:id="rId5"/>
    <p:sldMasterId id="2147483664" r:id="rId6"/>
    <p:sldMasterId id="2147483660" r:id="rId7"/>
    <p:sldMasterId id="2147483662" r:id="rId8"/>
    <p:sldMasterId id="2147483663" r:id="rId9"/>
    <p:sldMasterId id="2147483659" r:id="rId10"/>
    <p:sldMasterId id="2147483666" r:id="rId11"/>
    <p:sldMasterId id="2147484099" r:id="rId12"/>
  </p:sldMasterIdLst>
  <p:notesMasterIdLst>
    <p:notesMasterId r:id="rId60"/>
  </p:notesMasterIdLst>
  <p:handoutMasterIdLst>
    <p:handoutMasterId r:id="rId61"/>
  </p:handoutMasterIdLst>
  <p:sldIdLst>
    <p:sldId id="392" r:id="rId13"/>
    <p:sldId id="315" r:id="rId14"/>
    <p:sldId id="316" r:id="rId15"/>
    <p:sldId id="347" r:id="rId16"/>
    <p:sldId id="346" r:id="rId17"/>
    <p:sldId id="317" r:id="rId18"/>
    <p:sldId id="350" r:id="rId19"/>
    <p:sldId id="318" r:id="rId20"/>
    <p:sldId id="320" r:id="rId21"/>
    <p:sldId id="319" r:id="rId22"/>
    <p:sldId id="355" r:id="rId23"/>
    <p:sldId id="323" r:id="rId24"/>
    <p:sldId id="357" r:id="rId25"/>
    <p:sldId id="328" r:id="rId26"/>
    <p:sldId id="360" r:id="rId27"/>
    <p:sldId id="329" r:id="rId28"/>
    <p:sldId id="330" r:id="rId29"/>
    <p:sldId id="331" r:id="rId30"/>
    <p:sldId id="364" r:id="rId31"/>
    <p:sldId id="363" r:id="rId32"/>
    <p:sldId id="366" r:id="rId33"/>
    <p:sldId id="332" r:id="rId34"/>
    <p:sldId id="333" r:id="rId35"/>
    <p:sldId id="393" r:id="rId36"/>
    <p:sldId id="336" r:id="rId37"/>
    <p:sldId id="337" r:id="rId38"/>
    <p:sldId id="338" r:id="rId39"/>
    <p:sldId id="340" r:id="rId40"/>
    <p:sldId id="394" r:id="rId41"/>
    <p:sldId id="388" r:id="rId42"/>
    <p:sldId id="395" r:id="rId43"/>
    <p:sldId id="396" r:id="rId44"/>
    <p:sldId id="398" r:id="rId45"/>
    <p:sldId id="399" r:id="rId46"/>
    <p:sldId id="400" r:id="rId47"/>
    <p:sldId id="401" r:id="rId48"/>
    <p:sldId id="402" r:id="rId49"/>
    <p:sldId id="405" r:id="rId50"/>
    <p:sldId id="406" r:id="rId51"/>
    <p:sldId id="403" r:id="rId52"/>
    <p:sldId id="404" r:id="rId53"/>
    <p:sldId id="408" r:id="rId54"/>
    <p:sldId id="409" r:id="rId55"/>
    <p:sldId id="410" r:id="rId56"/>
    <p:sldId id="407" r:id="rId57"/>
    <p:sldId id="411" r:id="rId58"/>
    <p:sldId id="412" r:id="rId5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25000"/>
      </a:spcAft>
      <a:buClr>
        <a:schemeClr val="tx1"/>
      </a:buClr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kern="1200">
        <a:solidFill>
          <a:srgbClr val="275AFF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72B3"/>
    <a:srgbClr val="FDC382"/>
    <a:srgbClr val="D8A57E"/>
    <a:srgbClr val="F9F9F7"/>
    <a:srgbClr val="A0CED6"/>
    <a:srgbClr val="F0F5F7"/>
    <a:srgbClr val="4F87C6"/>
    <a:srgbClr val="B3B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801" autoAdjust="0"/>
    <p:restoredTop sz="94622" autoAdjust="0"/>
  </p:normalViewPr>
  <p:slideViewPr>
    <p:cSldViewPr>
      <p:cViewPr varScale="1">
        <p:scale>
          <a:sx n="113" d="100"/>
          <a:sy n="113" d="100"/>
        </p:scale>
        <p:origin x="1536" y="108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D3B273EF-A822-40DD-A8DC-F3DEFEEBCD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6059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Aft>
                <a:spcPct val="0"/>
              </a:spcAft>
              <a:buClrTx/>
              <a:defRPr sz="1200">
                <a:solidFill>
                  <a:schemeClr val="tx1"/>
                </a:solidFill>
              </a:defRPr>
            </a:lvl1pPr>
          </a:lstStyle>
          <a:p>
            <a:fld id="{E4771937-0C9F-460A-A509-7DC5C34503B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3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FEAC951D-A062-4834-8268-3B45A594C1FE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C06D6D8-5A9C-4F21-9142-CBA35A65AEB3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358F057-738E-421F-8F8A-B26A1447E1F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DA3C760-621E-41B1-B531-64F230FAB4E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F5D4FC52-6001-4244-885C-822DE6784852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8CD215A2-828F-492D-8A55-49C616378CBC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EF355D3-30F7-4D65-8C6D-B477F474A116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4A87F1D-E332-46DE-B681-FACB6FA2BC64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9C731D7F-7AA5-4832-808C-4B70547E8225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34A0572-06CD-429C-963A-BF39A4E93D65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84B715AF-8C08-428F-AC39-EBBD4AC56F67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2738D448-41CB-4010-8AED-248211FDC02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151CB2CB-A465-4528-BE39-4BBAA7734723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2169E82F-B826-408A-B33C-367BE6D588C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28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7BA7CBF9-ED97-4F5C-81CD-2D6A63AA293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095B7DD-00FD-4399-80C2-F28E3BB5A3FF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18E3E8C-6972-4850-A814-281595C36EB6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4FEB7702-D016-412D-A86B-18B8B59E355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FF63140-ADA0-410C-BAEA-9B012062CDB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E9B37E2-22D1-4674-AE35-6412BCBD51D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E42709A-13F9-4356-B155-52C853E6053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30D21F07-EE14-4940-81CD-01EC7243344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2DB85FB-21AF-4604-8DC3-1466B4EF4915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8C4A8D2-ADCC-4A55-8FDF-3DD5FE619DF2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43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A779EB66-9118-4A00-8459-732780F7368C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44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 b="1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5551F8C9-AFD4-4608-A037-4AE5FC59F2F9}" type="slidenum">
              <a:rPr lang="en-US" altLang="zh-TW" sz="1200" b="0">
                <a:solidFill>
                  <a:schemeClr val="tx1"/>
                </a:solidFill>
              </a:rPr>
              <a:pPr eaLnBrk="1" hangingPunct="1"/>
              <a:t>46</a:t>
            </a:fld>
            <a:endParaRPr lang="en-US" altLang="zh-TW" sz="1200" b="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CDDF0277-AEA2-4C24-8840-2D89766AC49D}" type="slidenum">
              <a:rPr lang="en-US" altLang="zh-TW" sz="1200">
                <a:solidFill>
                  <a:schemeClr val="tx1"/>
                </a:solidFill>
              </a:rPr>
              <a:pPr eaLnBrk="1" hangingPunct="1"/>
              <a:t>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E7EA4C62-9409-44DB-A14D-05B69EBB5441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B0BB2DAA-7659-4D6D-A472-E7B2F54CBE8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D260BF5A-923C-438B-9E63-B32526C9996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0C716AEE-41E6-4B35-9E4A-C6646251727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9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fld id="{63067075-3428-446B-B056-61063DB0434A}" type="slidenum">
              <a:rPr lang="en-US" altLang="zh-TW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4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8778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52B25C-882D-474D-92BA-CF89F8D0DF8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39337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22A456-3083-4414-B719-6DED7F2D8C8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1946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C9B819-824E-43B5-83FA-1ADA2F38D80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77177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295400"/>
            <a:ext cx="39243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D1634-BE14-4249-BF45-763933CF95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27762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D5559D-B37D-4305-8F7E-2291DC86F6C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3319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BEF4F-3873-4A49-8DB6-2EC0AE6C4BD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97805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92968-C794-49D2-BFD0-E588695DA2F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17382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478BA-BEFE-46B4-B35A-CF886943571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25683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66D023-A182-489B-BE0B-6725C0B5261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98666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13FFCC-76C3-453E-A0B3-6C5C4ECF15D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905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73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3D0BF9-F65F-43A6-B682-23DFD62B920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29729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2E96C4-BE96-48FF-AB0A-85E61B26979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10313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1F0AC-65AF-4136-B1E9-EB0940749E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40698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600A0-9720-4257-8A03-B5701B7A8C1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63712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341438"/>
            <a:ext cx="39243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0FFC97-137D-48B0-A1D9-4B0283E42ED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39404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A7027C-ED43-4A61-AAA6-70BADB88958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046462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72DF88-1B23-4790-B3D6-D1013B223A2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65212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D78826-1C18-4803-AEFB-4700779E6AD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34270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B2DE2F-8470-4981-86DB-CB36CD7FDE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14191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4FCA0-9E81-4897-8CA0-47A189DF275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977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E3FAC-F35C-45CB-87F9-55AE6C6860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259366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E91806-BBCC-47FC-8279-75AAD0B0F84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50149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1192DB-EB38-4CC6-A11F-24E3AF7A2B4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44757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A6891-1AC6-4779-AAD9-444B5D814CA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47653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3495-1E97-49EB-B105-717B7198F18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179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514600"/>
            <a:ext cx="35814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39E110-61BF-4DAA-852A-C3E7385E10F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9358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4CA0B-2FA8-4212-BB82-DA68AF2B1E2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69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8823F-9926-4355-A76C-EBAFB2BEA06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0948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DC227-5BE4-4570-8F98-F79A88F0E54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428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2638E-45BE-4525-B1B8-D2FB1662972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38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463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B00F4B-A1F4-4580-8E6B-DA72CC4B2BF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936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B214EC-39CF-4CC9-A9C5-6E3775E1EE8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760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73750" y="889000"/>
            <a:ext cx="4289425" cy="5397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6999288" y="889000"/>
            <a:ext cx="12720638" cy="5397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A90BA-9714-4CC5-95EE-49EA73717DC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75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36CE35-40B5-48F5-831D-AE4B44E9BB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2075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A9900E-E989-4FB0-BE9D-1A1EAF74D2B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681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C53E7D-C4F8-4731-ADD4-C3EF290134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2509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762000"/>
            <a:ext cx="3810000" cy="209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A8216-0716-4B2B-89FA-FA985869645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748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8A2B42-F6B8-4DBE-8B1A-7D79D3DEAA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7424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66F70-DDF4-45C7-9687-386A3B3287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113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BA37-ABC5-40AB-BCC6-376765E5FCE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029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355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4E67AA-84B8-4DD0-811C-01C126AD36F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3411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E12AE-DB06-47D1-8505-5741BD43F0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6655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BC205A-32EC-45F5-B2D9-0AEB12BA75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2617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247900" cy="2859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591300" cy="2859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FC1E42-18ED-4ABB-854D-43D32988D9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32982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F2C97C-6693-434A-9C5D-DC20A00A38A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1610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A992F-523E-459B-99E8-A1F0E8F6F14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3764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3C55D-C7AE-49BA-9284-B81BCC24F60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37069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55713"/>
            <a:ext cx="3543300" cy="2097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6B855-C3A8-4A17-8E55-6C69312526A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561742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EE652B-DAE2-48BE-BAB2-C163B14D744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62289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C49470-9381-4318-8D33-2B2E37F3424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506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88369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E75C2-F717-4F30-9609-8078F8E097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7878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DC66D5-9244-47D4-9479-171A6B314D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5555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50DE4C-AD9B-4513-9CA2-E6EB3132DC0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815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30BFCF-65FC-479A-9FED-739AA1A05AE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2031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533400"/>
            <a:ext cx="1866900" cy="2819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448300" cy="2819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82E347-1D0A-4C0F-B91B-5296796CB4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71370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231E0E-096F-4BB4-982D-FB8DE4D50FF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50085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A9D2C-E423-4132-AF02-01389342FF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3439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DBCE9-92B3-4EDC-9E06-D69A5E47E1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0643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460375"/>
            <a:ext cx="3695700" cy="1901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C4D991-206D-4EFF-BF1F-3759B33568F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49765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F0D14-8809-40A0-B671-7994C848AD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928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5025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F24EC0-2ABE-4BC9-985D-1215EF5558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4995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DFB6AD-644C-4BEA-AA0C-9D7050818B0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72774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D03E7D-FFD5-4D7E-9835-CE6CF524BAA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18613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BC6AA-5273-44CB-8A3B-90B79A2F3A5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07468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2F09DF-5F39-45E8-BCA8-8BC6B2AC43F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488296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20875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208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C56E8-55E8-438F-8D77-34E02C75AEE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64906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F8C907-5CE3-4D51-8621-7AD7AB2F78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7189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8E51B5-FFB9-4A01-9EB0-9EFBBE7D1F2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8255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67498F-BCDE-4C94-B79E-4F4F54F5972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7744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300" y="2320925"/>
            <a:ext cx="3543300" cy="206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284F5C-E794-4FB7-918D-E391601B8A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510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2611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A31D6B-342A-4DDC-A5C7-C3F73D3683E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848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516D90-3CE8-4DF8-99C5-03F34CAC35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7533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7356C-DA38-49D7-99C4-D2AF639DF6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31136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10BE3-F20D-41D7-8AF4-AC6C2C53753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62800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F627-9DCB-4D86-8051-3E39D653EE8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70526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6AB1AB-E6F3-4EDA-9AE2-E014CE962B2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57015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685800"/>
            <a:ext cx="1943100" cy="37036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5676900" cy="37036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154A8A-BA6B-412F-862F-9F7CDD83ED6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44964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B9BE2-2641-482B-AA7A-FBBCF13F2E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0774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806142-4762-4F82-9BF5-27D12163A4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34086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0B7167-2F33-4A36-850C-6F88DD47AA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778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8182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0C2D04-726D-4CF5-896C-38566C0BEF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5664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A12279-5632-4115-996A-C7BA885487A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062589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89D37D-B4FC-416C-A930-EA8825F0721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23688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B1242-1B50-437C-BC28-48CEDA8D740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183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62256A-25EE-40BF-815E-8F9430479B3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12140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E3A52-92C3-4044-81D3-BCC8BD7A9DB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17658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AC8FAF-6CF9-4575-8DE8-DB14A313422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3633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600200"/>
            <a:ext cx="217170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600200"/>
            <a:ext cx="63627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BB85C-2D2E-4B6B-9189-246724D66F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97341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C0227D-D03A-4EBE-8C78-3EDCAA11656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3444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9A41D6-C0F1-4C75-AC7B-C0A2839DBA2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198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020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C42C17-3DC8-41CC-9B36-1DAA8C9BDC4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7635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28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166813"/>
            <a:ext cx="914400" cy="2109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F043D-E345-4C1B-A828-F813E3ECF0A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84257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7D697-E53D-4A9B-BD73-E27655776A5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94541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7FBB8A-CB2E-48E5-A009-D544215F19D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70959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AAC06A-E81F-452F-A8ED-D963701F2AE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77011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EBE102-8F8D-4588-960A-5C67D05571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84618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37BE1E-A611-4FA4-B7FD-89E0F11A912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54629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C9CF35-63A2-4B55-8870-AF2AE3AE96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23553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29650" y="152400"/>
            <a:ext cx="514350" cy="3124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6600" y="152400"/>
            <a:ext cx="1390650" cy="3124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B17B42-0465-4387-98B9-852131034AB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4425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76B460-4E0E-4673-AFB2-568F835AEFD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963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16926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BB3903-17EE-4C01-87C9-F63E3AE1C36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98262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99CFE-6C2C-4DED-8654-0CCE5CD610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7797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41525"/>
            <a:ext cx="3581400" cy="2835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B08DEE-10FE-4C64-9869-99288480140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842119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D220E-C856-4F7D-8CE9-4602B570599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5781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C70F1D-5318-4C0A-943F-B502CABC150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98251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53F11-B946-44C0-989B-5705E0C2BDA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85776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9F218A-A44A-4B8A-A5B6-6207788F69A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0548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83ADD8-A649-481E-8C6C-F5296CD4EA7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33904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E8C52F-3FC2-4BD4-861D-E545BBEB46E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95668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041525"/>
            <a:ext cx="2171700" cy="4435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41525"/>
            <a:ext cx="6362700" cy="4435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59E48B-DD93-4CD3-8FBF-00E48423791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3726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7719AB9E-3517-4AF9-9825-60655ED1EAAC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921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922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9221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222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9223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-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rgbClr val="4F87C6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C6156BEE-919C-4F8E-8229-9D040F6728D8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41438"/>
            <a:ext cx="80010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45" name="AutoShape 5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46" name="AutoShape 6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47" name="Rectangle 7"/>
          <p:cNvSpPr>
            <a:spLocks noChangeArrowheads="1"/>
          </p:cNvSpPr>
          <p:nvPr userDrawn="1"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77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662113" indent="-290513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V="1">
            <a:off x="0" y="0"/>
            <a:ext cx="9144000" cy="1600200"/>
          </a:xfrm>
          <a:prstGeom prst="rect">
            <a:avLst/>
          </a:prstGeom>
          <a:solidFill>
            <a:srgbClr val="F9F9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600200"/>
            <a:ext cx="457200" cy="5257800"/>
          </a:xfrm>
          <a:prstGeom prst="rect">
            <a:avLst/>
          </a:prstGeom>
          <a:solidFill>
            <a:srgbClr val="A0CE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28" name="Line 11"/>
          <p:cNvSpPr>
            <a:spLocks noChangeShapeType="1"/>
          </p:cNvSpPr>
          <p:nvPr/>
        </p:nvSpPr>
        <p:spPr bwMode="auto">
          <a:xfrm flipH="1">
            <a:off x="0" y="1600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6999288" y="889000"/>
            <a:ext cx="17162463" cy="1390650"/>
          </a:xfrm>
          <a:prstGeom prst="rect">
            <a:avLst/>
          </a:prstGeom>
          <a:solidFill>
            <a:srgbClr val="FDC382"/>
          </a:solidFill>
          <a:ln>
            <a:noFill/>
          </a:ln>
          <a:effectLst>
            <a:outerShdw dist="63500" dir="2212194" algn="ctr" rotWithShape="0">
              <a:srgbClr val="5F5F5F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182880" tIns="0" rIns="18288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514600"/>
            <a:ext cx="7315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13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F522102-D3B9-4AB5-91D3-6947E7428D80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  <p:sp>
        <p:nvSpPr>
          <p:cNvPr id="1033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1034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9600" b="1">
          <a:solidFill>
            <a:schemeClr val="bg1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6000" b="1">
          <a:solidFill>
            <a:srgbClr val="4F87C6"/>
          </a:solidFill>
          <a:latin typeface="+mn-lt"/>
          <a:ea typeface="+mn-ea"/>
          <a:cs typeface="+mn-cs"/>
        </a:defRPr>
      </a:lvl1pPr>
      <a:lvl2pPr marL="742950" indent="-285750" algn="ctr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4000" b="1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5000"/>
        </a:lnSpc>
        <a:spcBef>
          <a:spcPct val="0"/>
        </a:spcBef>
        <a:spcAft>
          <a:spcPct val="2000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0C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 flipV="1">
            <a:off x="0" y="0"/>
            <a:ext cx="9144000" cy="457200"/>
          </a:xfrm>
          <a:prstGeom prst="rect">
            <a:avLst/>
          </a:prstGeom>
          <a:solidFill>
            <a:srgbClr val="F9F9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457200"/>
            <a:ext cx="914400" cy="6400800"/>
          </a:xfrm>
          <a:prstGeom prst="rec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 flipH="1">
            <a:off x="0" y="457200"/>
            <a:ext cx="9144000" cy="0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762000"/>
            <a:ext cx="7772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E086161D-A999-4B51-85AA-DDAF2DED0DC4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056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7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F0F5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2058" name="Rectangle 18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Font typeface="Times" pitchFamily="18" charset="0"/>
        <a:buChar char="•"/>
        <a:defRPr sz="2800" b="1" i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—"/>
        <a:defRPr sz="2200" b="1">
          <a:solidFill>
            <a:schemeClr val="tx1"/>
          </a:solidFill>
          <a:latin typeface="+mn-lt"/>
        </a:defRPr>
      </a:lvl2pPr>
      <a:lvl3pPr marL="3030538" indent="-117475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33734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3716338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41735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46307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50879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5545138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 flipH="1">
            <a:off x="152400" y="457200"/>
            <a:ext cx="8991600" cy="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255713"/>
            <a:ext cx="7239000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5D619D07-26C1-4C93-B4DD-41BAC5A82093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307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8" name="Line 9"/>
          <p:cNvSpPr>
            <a:spLocks noChangeShapeType="1"/>
          </p:cNvSpPr>
          <p:nvPr/>
        </p:nvSpPr>
        <p:spPr bwMode="auto">
          <a:xfrm flipH="1" flipV="1">
            <a:off x="685800" y="76200"/>
            <a:ext cx="0" cy="6781800"/>
          </a:xfrm>
          <a:prstGeom prst="line">
            <a:avLst/>
          </a:prstGeom>
          <a:noFill/>
          <a:ln w="38100">
            <a:solidFill>
              <a:srgbClr val="67B4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3079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080" name="AutoShape 15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3081" name="Rectangle 16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Arial" charset="0"/>
        </a:defRPr>
      </a:lvl9pPr>
    </p:titleStyle>
    <p:bodyStyle>
      <a:lvl1pPr marL="282575" indent="-282575" algn="l" rtl="0" eaLnBrk="0" fontAlgn="base" hangingPunct="0">
        <a:lnSpc>
          <a:spcPct val="95000"/>
        </a:lnSpc>
        <a:spcBef>
          <a:spcPct val="0"/>
        </a:spcBef>
        <a:spcAft>
          <a:spcPct val="20000"/>
        </a:spcAft>
        <a:buClr>
          <a:srgbClr val="4E87C6"/>
        </a:buClr>
        <a:buFont typeface="Wingdings" pitchFamily="2" charset="2"/>
        <a:buChar char="§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868363" indent="-301625" algn="l" rtl="0" eaLnBrk="0" fontAlgn="base" hangingPunct="0">
        <a:lnSpc>
          <a:spcPct val="95000"/>
        </a:lnSpc>
        <a:spcBef>
          <a:spcPct val="0"/>
        </a:spcBef>
        <a:spcAft>
          <a:spcPct val="30000"/>
        </a:spcAft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1211263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460375"/>
            <a:ext cx="7543800" cy="1901825"/>
          </a:xfrm>
          <a:prstGeom prst="rect">
            <a:avLst/>
          </a:prstGeom>
          <a:solidFill>
            <a:srgbClr val="FFF7EB"/>
          </a:solidFill>
          <a:ln w="12700">
            <a:solidFill>
              <a:srgbClr val="F9A75E"/>
            </a:solidFill>
            <a:miter lim="800000"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859D03B2-20AC-45D5-BD73-029EE3D8C78E}" type="slidenum">
              <a:rPr lang="en-US" altLang="zh-TW"/>
              <a:pPr/>
              <a:t>‹#›</a:t>
            </a:fld>
            <a:endParaRPr lang="en-US" altLang="zh-TW"/>
          </a:p>
        </p:txBody>
      </p:sp>
      <p:pic>
        <p:nvPicPr>
          <p:cNvPr id="4100" name="Picture 7" descr="Picture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0375"/>
            <a:ext cx="60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10"/>
          <p:cNvSpPr>
            <a:spLocks noChangeArrowheads="1"/>
          </p:cNvSpPr>
          <p:nvPr/>
        </p:nvSpPr>
        <p:spPr bwMode="auto">
          <a:xfrm>
            <a:off x="0" y="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2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3" name="AutoShape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9A75E"/>
          </a:solidFill>
          <a:latin typeface="Goudy Sans Medium" pitchFamily="34" charset="0"/>
        </a:defRPr>
      </a:lvl9pPr>
    </p:titleStyle>
    <p:bodyStyle>
      <a:lvl1pPr marL="7985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rgbClr val="4E87C6"/>
        </a:buClr>
        <a:buFont typeface="Wingdings" pitchFamily="2" charset="2"/>
        <a:buChar char="•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1712913" indent="-7985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Font typeface="Arial" charset="0"/>
        <a:buChar char="–"/>
        <a:defRPr sz="2000" b="1">
          <a:solidFill>
            <a:srgbClr val="000000"/>
          </a:solidFill>
          <a:latin typeface="+mn-lt"/>
        </a:defRPr>
      </a:lvl2pPr>
      <a:lvl3pPr marL="37115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•"/>
        <a:defRPr sz="2000">
          <a:solidFill>
            <a:schemeClr val="tx1"/>
          </a:solidFill>
          <a:latin typeface="+mn-lt"/>
        </a:defRPr>
      </a:lvl3pPr>
      <a:lvl4pPr marL="40544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–"/>
        <a:defRPr sz="2000">
          <a:solidFill>
            <a:schemeClr val="tx1"/>
          </a:solidFill>
          <a:latin typeface="+mn-lt"/>
        </a:defRPr>
      </a:lvl4pPr>
      <a:lvl5pPr marL="4397375" indent="-228600" algn="l" rtl="0" eaLnBrk="0" fontAlgn="base" hangingPunct="0">
        <a:spcBef>
          <a:spcPct val="0"/>
        </a:spcBef>
        <a:spcAft>
          <a:spcPct val="0"/>
        </a:spcAft>
        <a:buFont typeface="Times" pitchFamily="18" charset="0"/>
        <a:buChar char="»"/>
        <a:defRPr sz="2000">
          <a:solidFill>
            <a:schemeClr val="tx1"/>
          </a:solidFill>
          <a:latin typeface="+mn-lt"/>
        </a:defRPr>
      </a:lvl5pPr>
      <a:lvl6pPr marL="48545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6pPr>
      <a:lvl7pPr marL="53117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7pPr>
      <a:lvl8pPr marL="57689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8pPr>
      <a:lvl9pPr marL="6226175" indent="-228600" algn="l" rtl="0" fontAlgn="base">
        <a:spcBef>
          <a:spcPct val="0"/>
        </a:spcBef>
        <a:spcAft>
          <a:spcPct val="0"/>
        </a:spcAft>
        <a:buFont typeface="Times" pitchFamily="18" charset="0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539DE4E-EFAC-49EC-BF28-D3BCA9F0CCC3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5124" name="AutoShape 6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5125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5126" name="Line 8"/>
          <p:cNvSpPr>
            <a:spLocks noChangeShapeType="1"/>
          </p:cNvSpPr>
          <p:nvPr/>
        </p:nvSpPr>
        <p:spPr bwMode="auto">
          <a:xfrm>
            <a:off x="914400" y="16002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127" name="Line 9"/>
          <p:cNvSpPr>
            <a:spLocks noChangeShapeType="1"/>
          </p:cNvSpPr>
          <p:nvPr/>
        </p:nvSpPr>
        <p:spPr bwMode="auto">
          <a:xfrm>
            <a:off x="0" y="5867400"/>
            <a:ext cx="8229600" cy="0"/>
          </a:xfrm>
          <a:prstGeom prst="line">
            <a:avLst/>
          </a:prstGeom>
          <a:noFill/>
          <a:ln w="25400">
            <a:solidFill>
              <a:srgbClr val="5AD9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51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2320925"/>
            <a:ext cx="72390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5AD9B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0"/>
        </a:spcBef>
        <a:spcAft>
          <a:spcPct val="25000"/>
        </a:spcAft>
        <a:buClr>
          <a:schemeClr val="tx1"/>
        </a:buClr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200" b="1">
          <a:solidFill>
            <a:srgbClr val="000000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2000" b="1">
          <a:solidFill>
            <a:schemeClr val="tx1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2000" b="1">
          <a:solidFill>
            <a:schemeClr val="tx1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2000" b="1">
          <a:solidFill>
            <a:schemeClr val="tx1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9214F7FF-3F0F-4F3C-ADEB-1FEB3F9C130A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14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6148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6149" name="AutoShape 10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6002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2800" y="1166813"/>
            <a:ext cx="1981200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086600" y="152400"/>
            <a:ext cx="205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6198C581-E8CF-4D39-A186-31DBEFF91B8D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7010400" y="6324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tabLst>
                <a:tab pos="341313" algn="l"/>
                <a:tab pos="741363" algn="l"/>
              </a:tabLst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chemeClr val="tx1"/>
                </a:solidFill>
                <a:ea typeface="新細明體" charset="-120"/>
              </a:rPr>
              <a:t> 2008 Pearson Education, Inc.  All rights reserved.</a:t>
            </a:r>
          </a:p>
        </p:txBody>
      </p:sp>
      <p:sp>
        <p:nvSpPr>
          <p:cNvPr id="7174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8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7175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077200" y="60960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u="sng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1600"/>
        </a:spcAft>
        <a:buChar char="•"/>
        <a:defRPr sz="1400" b="1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58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18" charset="0"/>
        </a:defRPr>
      </a:lvl2pPr>
      <a:lvl3pPr marL="463550" indent="450850" algn="l" rtl="0" eaLnBrk="0" fontAlgn="base" hangingPunct="0">
        <a:spcBef>
          <a:spcPct val="20000"/>
        </a:spcBef>
        <a:spcAft>
          <a:spcPct val="0"/>
        </a:spcAft>
        <a:buChar char="•"/>
        <a:defRPr sz="2000" b="1" i="1">
          <a:solidFill>
            <a:schemeClr val="tx1"/>
          </a:solidFill>
          <a:latin typeface="Times New Roman" pitchFamily="18" charset="0"/>
        </a:defRPr>
      </a:lvl3pPr>
      <a:lvl4pPr marL="682625" indent="688975" algn="l" rtl="0" eaLnBrk="0" fontAlgn="base" hangingPunct="0">
        <a:spcBef>
          <a:spcPct val="20000"/>
        </a:spcBef>
        <a:spcAft>
          <a:spcPct val="0"/>
        </a:spcAft>
        <a:buChar char="–"/>
        <a:defRPr sz="2000" b="1" i="1">
          <a:solidFill>
            <a:schemeClr val="tx1"/>
          </a:solidFill>
          <a:latin typeface="Times New Roman" pitchFamily="18" charset="0"/>
        </a:defRPr>
      </a:lvl4pPr>
      <a:lvl5pPr marL="863600" indent="965200" algn="l" rtl="0" eaLnBrk="0" fontAlgn="base" hangingPunct="0">
        <a:spcBef>
          <a:spcPct val="20000"/>
        </a:spcBef>
        <a:spcAft>
          <a:spcPct val="0"/>
        </a:spcAft>
        <a:buChar char="»"/>
        <a:defRPr sz="2000" b="1" i="1">
          <a:solidFill>
            <a:schemeClr val="tx1"/>
          </a:solidFill>
          <a:latin typeface="Times New Roman" pitchFamily="18" charset="0"/>
        </a:defRPr>
      </a:lvl5pPr>
      <a:lvl6pPr marL="13208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6pPr>
      <a:lvl7pPr marL="17780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7pPr>
      <a:lvl8pPr marL="22352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8pPr>
      <a:lvl9pPr marL="2692400" algn="l" rtl="0" fontAlgn="base">
        <a:spcBef>
          <a:spcPct val="20000"/>
        </a:spcBef>
        <a:spcAft>
          <a:spcPct val="0"/>
        </a:spcAft>
        <a:defRPr sz="2000" b="1" i="1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Aft>
                <a:spcPct val="0"/>
              </a:spcAft>
              <a:buClrTx/>
              <a:defRPr sz="1200">
                <a:solidFill>
                  <a:schemeClr val="tx1"/>
                </a:solidFill>
                <a:ea typeface="新細明體" charset="-120"/>
              </a:defRPr>
            </a:lvl1pPr>
          </a:lstStyle>
          <a:p>
            <a:fld id="{4927E0A8-0A82-4458-8A92-F9EDC49CE301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819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53340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819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041525"/>
            <a:ext cx="7315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8197" name="AutoShape 1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86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198" name="AutoShape 1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 rot="10800000">
            <a:off x="8305800" y="6324600"/>
            <a:ext cx="304800" cy="228600"/>
          </a:xfrm>
          <a:prstGeom prst="actionButtonForwardNext">
            <a:avLst/>
          </a:prstGeom>
          <a:solidFill>
            <a:srgbClr val="67B4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endParaRPr lang="zh-TW" altLang="zh-TW"/>
          </a:p>
        </p:txBody>
      </p:sp>
      <p:sp>
        <p:nvSpPr>
          <p:cNvPr id="8199" name="Rectangle 12"/>
          <p:cNvSpPr>
            <a:spLocks noChangeArrowheads="1"/>
          </p:cNvSpPr>
          <p:nvPr/>
        </p:nvSpPr>
        <p:spPr bwMode="auto">
          <a:xfrm>
            <a:off x="5419725" y="6577013"/>
            <a:ext cx="36861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</a:pPr>
            <a:r>
              <a:rPr lang="en-US" altLang="zh-TW" sz="1200">
                <a:solidFill>
                  <a:schemeClr val="tx1"/>
                </a:solidFill>
                <a:ea typeface="新細明體" charset="-120"/>
                <a:sym typeface="Symbol" pitchFamily="18" charset="2"/>
              </a:rPr>
              <a:t></a:t>
            </a:r>
            <a:r>
              <a:rPr lang="en-US" altLang="zh-TW" sz="1200">
                <a:solidFill>
                  <a:srgbClr val="000000"/>
                </a:solidFill>
                <a:ea typeface="新細明體" charset="-120"/>
              </a:rPr>
              <a:t> 2008 Pearson Education, Inc. 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hf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  <a:ea typeface="+mn-ea"/>
          <a:cs typeface="+mn-cs"/>
        </a:defRPr>
      </a:lvl1pPr>
      <a:lvl2pPr marL="4635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2pPr>
      <a:lvl3pPr marL="9144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•"/>
        <a:defRPr sz="3000" b="1" i="1">
          <a:solidFill>
            <a:srgbClr val="4E87C6"/>
          </a:solidFill>
          <a:latin typeface="+mn-lt"/>
        </a:defRPr>
      </a:lvl3pPr>
      <a:lvl4pPr marL="1377950" indent="-635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Font typeface="Arial" charset="0"/>
        <a:buChar char="–"/>
        <a:defRPr sz="3000" b="1" i="1">
          <a:solidFill>
            <a:srgbClr val="4E87C6"/>
          </a:solidFill>
          <a:latin typeface="+mn-lt"/>
        </a:defRPr>
      </a:lvl4pPr>
      <a:lvl5pPr marL="1828800" algn="l" rtl="0" eaLnBrk="0" fontAlgn="base" hangingPunct="0">
        <a:spcBef>
          <a:spcPct val="0"/>
        </a:spcBef>
        <a:spcAft>
          <a:spcPct val="25000"/>
        </a:spcAft>
        <a:buClr>
          <a:schemeClr val="tx1"/>
        </a:buClr>
        <a:buChar char="»"/>
        <a:defRPr sz="3000" b="1" i="1">
          <a:solidFill>
            <a:srgbClr val="4E87C6"/>
          </a:solidFill>
          <a:latin typeface="+mn-lt"/>
        </a:defRPr>
      </a:lvl5pPr>
      <a:lvl6pPr marL="22860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6pPr>
      <a:lvl7pPr marL="27432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7pPr>
      <a:lvl8pPr marL="32004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8pPr>
      <a:lvl9pPr marL="3657600" algn="l" rtl="0" fontAlgn="base">
        <a:spcBef>
          <a:spcPct val="0"/>
        </a:spcBef>
        <a:spcAft>
          <a:spcPct val="25000"/>
        </a:spcAft>
        <a:buClr>
          <a:schemeClr val="tx1"/>
        </a:buClr>
        <a:defRPr sz="3000" b="1" i="1">
          <a:solidFill>
            <a:srgbClr val="4E87C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</a:t>
            </a:r>
            <a:r>
              <a:rPr lang="zh-TW" altLang="en-US" sz="5400" dirty="0"/>
              <a:t>程式設計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JavaScript</a:t>
            </a:r>
            <a:endParaRPr lang="en" dirty="0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hsiminc@fcu.edu.tw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092236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/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i="1" dirty="0">
                <a:latin typeface="Lucida Console" pitchFamily="49" charset="0"/>
                <a:ea typeface="新細明體" charset="-120"/>
              </a:rPr>
              <a:t>document</a:t>
            </a:r>
            <a:r>
              <a:rPr lang="en-US" altLang="zh-TW" dirty="0">
                <a:ea typeface="新細明體" charset="-120"/>
              </a:rPr>
              <a:t> object’s </a:t>
            </a:r>
            <a:r>
              <a:rPr lang="en-US" altLang="zh-TW" i="1" dirty="0" err="1">
                <a:latin typeface="Lucida Console" pitchFamily="49" charset="0"/>
                <a:ea typeface="新細明體" charset="-120"/>
              </a:rPr>
              <a:t>writeln</a:t>
            </a:r>
            <a:r>
              <a:rPr lang="en-US" altLang="zh-TW" i="1" dirty="0"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method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Writes a line of HTML5 text in the HTML5 document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Does not guarantee that a corresponding line of text will appear in the HTML5 document.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Text displayed is dependent on the contents of the string written, which is subsequently rendered by the browser.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Browser will interpret the HTML5 elements as it normally does to render the final text in the document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A Note About Embedding JavaScript Code into HTML5 Documents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90000"/>
              </a:lnSpc>
              <a:defRPr/>
            </a:pPr>
            <a:r>
              <a:rPr lang="en-US" dirty="0"/>
              <a:t>JavaScript code is typically placed in a separate file, then included in the HTML5 document that uses the script. </a:t>
            </a:r>
          </a:p>
          <a:p>
            <a:pPr marL="452628" indent="-342900">
              <a:lnSpc>
                <a:spcPct val="90000"/>
              </a:lnSpc>
              <a:defRPr/>
            </a:pPr>
            <a:endParaRPr lang="en-US" dirty="0"/>
          </a:p>
          <a:p>
            <a:pPr marL="452628" indent="-342900">
              <a:lnSpc>
                <a:spcPct val="90000"/>
              </a:lnSpc>
              <a:defRPr/>
            </a:pPr>
            <a:r>
              <a:rPr lang="en-US" dirty="0"/>
              <a:t>This makes the code more </a:t>
            </a:r>
            <a:r>
              <a:rPr lang="en-US" b="1" dirty="0"/>
              <a:t>reusable</a:t>
            </a:r>
            <a:r>
              <a:rPr lang="en-US" dirty="0"/>
              <a:t>, because it can be included into any HTML5 document—as is the case with the many JavaScript libraries used in professional web development today.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Modifying Your First Script</a:t>
            </a:r>
            <a:endParaRPr lang="en-US" dirty="0"/>
          </a:p>
        </p:txBody>
      </p:sp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>
                <a:ea typeface="新細明體" charset="-120"/>
              </a:rPr>
              <a:t>A script can display </a:t>
            </a:r>
            <a:r>
              <a:rPr lang="en-US" altLang="zh-TW" sz="2000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Welcome to JavaScript Programming!</a:t>
            </a:r>
            <a:r>
              <a:rPr lang="en-US" altLang="zh-TW" sz="2000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in many ways. </a:t>
            </a:r>
          </a:p>
          <a:p>
            <a:pPr lvl="1"/>
            <a:r>
              <a:rPr lang="en-US" altLang="zh-TW" sz="1600" dirty="0">
                <a:ea typeface="新細明體" charset="-120"/>
              </a:rPr>
              <a:t>using the CSS </a:t>
            </a:r>
            <a:r>
              <a:rPr lang="en-US" altLang="zh-TW" sz="1600" dirty="0">
                <a:latin typeface="Lucida Console" pitchFamily="49" charset="0"/>
                <a:ea typeface="新細明體" charset="-120"/>
              </a:rPr>
              <a:t>color</a:t>
            </a:r>
            <a:r>
              <a:rPr lang="en-US" altLang="zh-TW" sz="1600" dirty="0">
                <a:ea typeface="新細明體" charset="-120"/>
              </a:rPr>
              <a:t> property. </a:t>
            </a:r>
          </a:p>
          <a:p>
            <a:pPr eaLnBrk="1" hangingPunct="1"/>
            <a:r>
              <a:rPr lang="en-US" altLang="zh-TW" sz="2000" dirty="0">
                <a:ea typeface="新細明體" charset="-120"/>
              </a:rPr>
              <a:t>Method </a:t>
            </a:r>
            <a:r>
              <a:rPr lang="en-US" altLang="zh-TW" sz="2000" i="1" dirty="0">
                <a:latin typeface="Lucida Console" pitchFamily="49" charset="0"/>
                <a:ea typeface="新細明體" charset="-120"/>
              </a:rPr>
              <a:t>write</a:t>
            </a:r>
            <a:r>
              <a:rPr lang="en-US" altLang="zh-TW" sz="2000" dirty="0">
                <a:ea typeface="新細明體" charset="-120"/>
              </a:rPr>
              <a:t> displays a string like </a:t>
            </a:r>
            <a:r>
              <a:rPr lang="en-US" altLang="zh-TW" sz="2000" i="1" dirty="0" err="1">
                <a:latin typeface="Lucida Console" pitchFamily="49" charset="0"/>
                <a:ea typeface="新細明體" charset="-120"/>
              </a:rPr>
              <a:t>writeln</a:t>
            </a:r>
            <a:r>
              <a:rPr lang="en-US" altLang="zh-TW" sz="2000" dirty="0">
                <a:ea typeface="新細明體" charset="-120"/>
              </a:rPr>
              <a:t>, but does NOT position the output cursor in the HTML5 document at the beginning of the </a:t>
            </a:r>
            <a:r>
              <a:rPr lang="en-US" altLang="zh-TW" sz="2000" b="1" dirty="0">
                <a:ea typeface="新細明體" charset="-120"/>
              </a:rPr>
              <a:t>next line</a:t>
            </a:r>
            <a:r>
              <a:rPr lang="en-US" altLang="zh-TW" sz="2000" dirty="0">
                <a:ea typeface="新細明體" charset="-120"/>
              </a:rPr>
              <a:t> after writing its argument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25543"/>
            <a:ext cx="5843588" cy="314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843588" cy="314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641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762000"/>
            <a:ext cx="8229600" cy="48768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000" dirty="0">
                <a:ea typeface="新細明體" charset="-120"/>
              </a:rPr>
              <a:t>The </a:t>
            </a:r>
            <a:r>
              <a:rPr lang="en-US" altLang="zh-TW" sz="2000" b="1" dirty="0">
                <a:ea typeface="新細明體" charset="-120"/>
              </a:rPr>
              <a:t>+</a:t>
            </a:r>
            <a:r>
              <a:rPr lang="en-US" altLang="zh-TW" sz="2000" dirty="0">
                <a:ea typeface="新細明體" charset="-120"/>
              </a:rPr>
              <a:t> operator (called the “concatenation operator” when used in this manner) joins two strings together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200" dirty="0"/>
              <a:t>Displaying Text in an Alert Dialog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defRPr/>
            </a:pPr>
            <a:r>
              <a:rPr lang="en-US" dirty="0"/>
              <a:t>Dialogs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Useful to display information in windows that “</a:t>
            </a:r>
            <a:r>
              <a:rPr lang="en-US" b="1" dirty="0"/>
              <a:t>pop up</a:t>
            </a:r>
            <a:r>
              <a:rPr lang="en-US" dirty="0"/>
              <a:t>” on the screen to grab the user’s attention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Typically used to display important messages to the user browsing the web page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Browser’s </a:t>
            </a:r>
            <a:r>
              <a:rPr lang="en-US" b="1" i="1" dirty="0">
                <a:solidFill>
                  <a:schemeClr val="accent6"/>
                </a:solidFill>
                <a:latin typeface="Lucida Console" pitchFamily="49" charset="0"/>
              </a:rPr>
              <a:t>window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object uses method </a:t>
            </a:r>
            <a:r>
              <a:rPr lang="en-US" b="1" i="1" dirty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to display an alert dialog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defRPr/>
            </a:pPr>
            <a:r>
              <a:rPr lang="en-US" dirty="0"/>
              <a:t>Method </a:t>
            </a:r>
            <a:r>
              <a:rPr lang="en-US" b="1" i="1" dirty="0">
                <a:solidFill>
                  <a:schemeClr val="accent6"/>
                </a:solidFill>
                <a:latin typeface="Lucida Console" pitchFamily="49" charset="0"/>
              </a:rPr>
              <a:t>alert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requires as its argument the string to be displayed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28" y="838200"/>
            <a:ext cx="5524500" cy="312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61531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Escape Sequences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buNone/>
            </a:pPr>
            <a:r>
              <a:rPr lang="en-US" altLang="zh-TW" sz="2000" dirty="0">
                <a:ea typeface="新細明體" charset="-120"/>
              </a:rPr>
              <a:t>When a backslash is encountered in a string of characters, the next character is combined with the backslash to form an </a:t>
            </a:r>
            <a:r>
              <a:rPr lang="en-US" altLang="zh-TW" sz="2000" b="1" dirty="0">
                <a:ea typeface="新細明體" charset="-120"/>
              </a:rPr>
              <a:t>escape sequence</a:t>
            </a:r>
            <a:r>
              <a:rPr lang="en-US" altLang="zh-TW" sz="2000" dirty="0">
                <a:ea typeface="新細明體" charset="-120"/>
              </a:rPr>
              <a:t>. The escape sequence </a:t>
            </a:r>
            <a:r>
              <a:rPr lang="en-US" altLang="zh-TW" sz="2000" dirty="0">
                <a:latin typeface="Lucida Console" pitchFamily="49" charset="0"/>
                <a:ea typeface="新細明體" charset="-120"/>
              </a:rPr>
              <a:t>\n</a:t>
            </a:r>
            <a:r>
              <a:rPr lang="en-US" altLang="zh-TW" sz="2000" dirty="0">
                <a:ea typeface="新細明體" charset="-120"/>
              </a:rPr>
              <a:t> is the </a:t>
            </a:r>
            <a:r>
              <a:rPr lang="en-US" altLang="zh-TW" sz="2000" b="1" dirty="0">
                <a:ea typeface="新細明體" charset="-120"/>
              </a:rPr>
              <a:t>newline character</a:t>
            </a:r>
            <a:r>
              <a:rPr lang="en-US" altLang="zh-TW" sz="2000" dirty="0">
                <a:ea typeface="新細明體" charset="-120"/>
              </a:rPr>
              <a:t>. It causes the cursor in the HTML5 document to move to the beginning of the next line.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00400"/>
            <a:ext cx="5175250" cy="328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Obtaining User Input with </a:t>
            </a:r>
            <a:r>
              <a:rPr lang="en-US" sz="3200" dirty="0">
                <a:latin typeface="Lucida Console" pitchFamily="49" charset="0"/>
              </a:rPr>
              <a:t>prompt</a:t>
            </a:r>
            <a:r>
              <a:rPr lang="en-US" sz="3200" dirty="0"/>
              <a:t> Dialogs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ea typeface="新細明體" charset="-120"/>
              </a:rPr>
              <a:t>Gives you the ability to generate part or all of a web page’s content at the time it is shown to the user</a:t>
            </a:r>
          </a:p>
          <a:p>
            <a:endParaRPr lang="en-US" altLang="zh-TW" sz="2000" dirty="0">
              <a:ea typeface="新細明體" charset="-120"/>
            </a:endParaRPr>
          </a:p>
          <a:p>
            <a:r>
              <a:rPr lang="en-US" altLang="zh-TW" sz="2000" dirty="0">
                <a:ea typeface="新細明體" charset="-120"/>
              </a:rPr>
              <a:t>Such web pages are said to be </a:t>
            </a:r>
            <a:r>
              <a:rPr lang="en-US" altLang="zh-TW" sz="2000" b="1" dirty="0">
                <a:ea typeface="新細明體" charset="-120"/>
              </a:rPr>
              <a:t>dynamic</a:t>
            </a:r>
            <a:r>
              <a:rPr lang="en-US" altLang="zh-TW" sz="2000" dirty="0">
                <a:ea typeface="新細明體" charset="-120"/>
              </a:rPr>
              <a:t>, as opposed to </a:t>
            </a:r>
            <a:r>
              <a:rPr lang="en-US" altLang="zh-TW" sz="2000" b="1" dirty="0">
                <a:ea typeface="新細明體" charset="-120"/>
              </a:rPr>
              <a:t>static</a:t>
            </a:r>
            <a:r>
              <a:rPr lang="en-US" altLang="zh-TW" sz="2000" dirty="0">
                <a:ea typeface="新細明體" charset="-120"/>
              </a:rPr>
              <a:t>, since their content has the ability to change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Dynamic Welcome Page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>
                <a:ea typeface="新細明體" charset="-120"/>
              </a:rPr>
              <a:t>The next script creates a dynamic welcome page that obtains the user’s name, then displays it on the page. 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The script uses another </a:t>
            </a:r>
            <a:r>
              <a:rPr lang="en-US" altLang="zh-TW" sz="2400" i="1" dirty="0">
                <a:ea typeface="新細明體" charset="-120"/>
              </a:rPr>
              <a:t>predefined</a:t>
            </a:r>
            <a:r>
              <a:rPr lang="en-US" altLang="zh-TW" sz="2400" dirty="0">
                <a:ea typeface="新細明體" charset="-120"/>
              </a:rPr>
              <a:t> dialog box from the </a:t>
            </a:r>
            <a:r>
              <a:rPr lang="en-US" altLang="zh-TW" sz="2400" b="1" i="1" dirty="0">
                <a:solidFill>
                  <a:schemeClr val="accent6"/>
                </a:solidFill>
                <a:ea typeface="新細明體" charset="-120"/>
              </a:rPr>
              <a:t>window</a:t>
            </a:r>
            <a:r>
              <a:rPr lang="en-US" altLang="zh-TW" sz="2400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2400" dirty="0">
                <a:ea typeface="新細明體" charset="-120"/>
              </a:rPr>
              <a:t>object—a </a:t>
            </a:r>
            <a:r>
              <a:rPr lang="en-US" altLang="zh-TW" sz="2400" b="1" dirty="0">
                <a:ea typeface="新細明體" charset="-120"/>
              </a:rPr>
              <a:t>prompt</a:t>
            </a:r>
            <a:r>
              <a:rPr lang="en-US" altLang="zh-TW" sz="2400" dirty="0">
                <a:ea typeface="新細明體" charset="-120"/>
              </a:rPr>
              <a:t> dialog—which allows the user to enter a value that the script can use. </a:t>
            </a:r>
          </a:p>
          <a:p>
            <a:pPr marL="0" indent="0" eaLnBrk="1" hangingPunct="1">
              <a:buNone/>
            </a:pPr>
            <a:r>
              <a:rPr lang="en-US" altLang="zh-TW" sz="2400" dirty="0">
                <a:ea typeface="新細明體" charset="-120"/>
              </a:rPr>
              <a:t>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9" y="500063"/>
            <a:ext cx="5069026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83" y="3657600"/>
            <a:ext cx="5822950" cy="27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JavaScript 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Scripting language which is used to </a:t>
            </a:r>
            <a:r>
              <a:rPr lang="en-US" altLang="zh-TW" b="1" dirty="0">
                <a:ea typeface="新細明體" charset="-120"/>
              </a:rPr>
              <a:t>enhance</a:t>
            </a:r>
            <a:r>
              <a:rPr lang="en-US" altLang="zh-TW" dirty="0">
                <a:ea typeface="新細明體" charset="-120"/>
              </a:rPr>
              <a:t> the functionality and appearance of web pages.</a:t>
            </a:r>
          </a:p>
          <a:p>
            <a:pPr eaLnBrk="1" hangingPunct="1"/>
            <a:endParaRPr lang="en-US" altLang="zh-TW" dirty="0">
              <a:ea typeface="新細明體" charset="-120"/>
            </a:endParaRPr>
          </a:p>
          <a:p>
            <a:pPr eaLnBrk="1" hangingPunct="1"/>
            <a:r>
              <a:rPr lang="en-US" altLang="zh-TW" dirty="0">
                <a:ea typeface="新細明體" charset="-120"/>
              </a:rPr>
              <a:t>Before you can run code examples with </a:t>
            </a:r>
            <a:r>
              <a:rPr lang="en-US" altLang="zh-TW" b="1" dirty="0">
                <a:ea typeface="新細明體" charset="-120"/>
              </a:rPr>
              <a:t>JavaScript</a:t>
            </a:r>
            <a:r>
              <a:rPr lang="en-US" altLang="zh-TW" dirty="0">
                <a:ea typeface="新細明體" charset="-120"/>
              </a:rPr>
              <a:t> on your computer, you may need to </a:t>
            </a:r>
            <a:r>
              <a:rPr lang="en-US" altLang="zh-TW" b="1" dirty="0">
                <a:ea typeface="新細明體" charset="-120"/>
              </a:rPr>
              <a:t>change your browser’s security settings</a:t>
            </a:r>
            <a:r>
              <a:rPr lang="en-US" altLang="zh-TW" dirty="0">
                <a:ea typeface="新細明體" charset="-120"/>
              </a:rPr>
              <a:t>. </a:t>
            </a:r>
          </a:p>
          <a:p>
            <a:pPr lvl="1" eaLnBrk="1" hangingPunct="1"/>
            <a:r>
              <a:rPr lang="en-US" altLang="zh-TW" dirty="0">
                <a:ea typeface="新細明體" charset="-120"/>
              </a:rPr>
              <a:t>IE9 </a:t>
            </a:r>
            <a:r>
              <a:rPr lang="en-US" altLang="zh-TW" i="1" dirty="0">
                <a:ea typeface="新細明體" charset="-120"/>
              </a:rPr>
              <a:t>prevents</a:t>
            </a:r>
            <a:r>
              <a:rPr lang="en-US" altLang="zh-TW" dirty="0">
                <a:ea typeface="新細明體" charset="-120"/>
              </a:rPr>
              <a:t> scripts on the local computer from running by default</a:t>
            </a:r>
          </a:p>
          <a:p>
            <a:pPr lvl="1" eaLnBrk="1" hangingPunct="1"/>
            <a:r>
              <a:rPr lang="en-US" altLang="zh-TW" dirty="0">
                <a:ea typeface="新細明體" charset="-120"/>
              </a:rPr>
              <a:t>Firefox, Chrome, Opera, Safari (including on the iPhone) and the Android browser have JavaScript enabled by default.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Dynamic Welcome Page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>
                <a:ea typeface="新細明體" charset="-120"/>
              </a:rPr>
              <a:t>Keywords</a:t>
            </a:r>
            <a:r>
              <a:rPr lang="en-US" altLang="zh-TW" sz="2400" dirty="0">
                <a:ea typeface="新細明體" charset="-120"/>
              </a:rPr>
              <a:t> are words with special meaning in JavaScript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Keyword </a:t>
            </a:r>
            <a:r>
              <a:rPr lang="en-US" altLang="zh-TW" sz="2400" b="1" i="1" dirty="0" err="1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var</a:t>
            </a:r>
            <a:r>
              <a:rPr lang="en-US" altLang="zh-TW" sz="2400" b="1" i="1" dirty="0">
                <a:solidFill>
                  <a:schemeClr val="accent6"/>
                </a:solidFill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Used to declare the names of </a:t>
            </a:r>
            <a:r>
              <a:rPr lang="en-US" altLang="zh-TW" sz="1800" b="1" dirty="0">
                <a:ea typeface="新細明體" charset="-120"/>
              </a:rPr>
              <a:t>variables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A variable is a location in the computer’s memory where a value can be stored for use by a script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All variables have a </a:t>
            </a:r>
            <a:r>
              <a:rPr lang="en-US" altLang="zh-TW" sz="1800" b="1" dirty="0">
                <a:ea typeface="新細明體" charset="-120"/>
              </a:rPr>
              <a:t>name</a:t>
            </a:r>
            <a:r>
              <a:rPr lang="en-US" altLang="zh-TW" sz="1800" dirty="0">
                <a:ea typeface="新細明體" charset="-120"/>
              </a:rPr>
              <a:t>, </a:t>
            </a:r>
            <a:r>
              <a:rPr lang="en-US" altLang="zh-TW" sz="1800" b="1" dirty="0">
                <a:ea typeface="新細明體" charset="-120"/>
              </a:rPr>
              <a:t>type</a:t>
            </a:r>
            <a:r>
              <a:rPr lang="en-US" altLang="zh-TW" sz="1800" dirty="0">
                <a:ea typeface="新細明體" charset="-120"/>
              </a:rPr>
              <a:t> and </a:t>
            </a:r>
            <a:r>
              <a:rPr lang="en-US" altLang="zh-TW" sz="1800" b="1" dirty="0">
                <a:ea typeface="新細明體" charset="-120"/>
              </a:rPr>
              <a:t>value</a:t>
            </a:r>
            <a:r>
              <a:rPr lang="en-US" altLang="zh-TW" sz="1800" dirty="0">
                <a:ea typeface="新細明體" charset="-120"/>
              </a:rPr>
              <a:t>, and should be declared with a </a:t>
            </a:r>
            <a:r>
              <a:rPr lang="en-US" altLang="zh-TW" sz="1800" dirty="0" err="1">
                <a:latin typeface="Lucida Console" pitchFamily="49" charset="0"/>
                <a:ea typeface="新細明體" charset="-120"/>
              </a:rPr>
              <a:t>var</a:t>
            </a:r>
            <a:r>
              <a:rPr lang="en-US" altLang="zh-TW" sz="1800" dirty="0">
                <a:ea typeface="新細明體" charset="-120"/>
              </a:rPr>
              <a:t> statement before they are used in a script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A variable name can be any valid </a:t>
            </a:r>
            <a:r>
              <a:rPr lang="en-US" altLang="zh-TW" sz="2400" b="1" dirty="0">
                <a:ea typeface="新細明體" charset="-120"/>
              </a:rPr>
              <a:t>identifier</a:t>
            </a:r>
            <a:r>
              <a:rPr lang="en-US" altLang="zh-TW" sz="2400" dirty="0">
                <a:ea typeface="新細明體" charset="-120"/>
              </a:rPr>
              <a:t> consisting of </a:t>
            </a:r>
            <a:r>
              <a:rPr lang="en-US" altLang="zh-TW" sz="2400" b="1" dirty="0">
                <a:ea typeface="新細明體" charset="-120"/>
              </a:rPr>
              <a:t>letters</a:t>
            </a:r>
            <a:r>
              <a:rPr lang="en-US" altLang="zh-TW" sz="2400" dirty="0">
                <a:ea typeface="新細明體" charset="-120"/>
              </a:rPr>
              <a:t>, </a:t>
            </a:r>
            <a:r>
              <a:rPr lang="en-US" altLang="zh-TW" sz="2400" b="1" dirty="0">
                <a:ea typeface="新細明體" charset="-120"/>
              </a:rPr>
              <a:t>digits</a:t>
            </a:r>
            <a:r>
              <a:rPr lang="en-US" altLang="zh-TW" sz="2400" dirty="0">
                <a:ea typeface="新細明體" charset="-120"/>
              </a:rPr>
              <a:t>, </a:t>
            </a:r>
            <a:r>
              <a:rPr lang="en-US" altLang="zh-TW" sz="2400" b="1" dirty="0">
                <a:ea typeface="新細明體" charset="-120"/>
              </a:rPr>
              <a:t>underscores</a:t>
            </a:r>
            <a:r>
              <a:rPr lang="en-US" altLang="zh-TW" sz="2400" dirty="0">
                <a:ea typeface="新細明體" charset="-120"/>
              </a:rPr>
              <a:t> (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_</a:t>
            </a:r>
            <a:r>
              <a:rPr lang="en-US" altLang="zh-TW" sz="2400" dirty="0">
                <a:ea typeface="新細明體" charset="-120"/>
              </a:rPr>
              <a:t> ) and </a:t>
            </a:r>
            <a:r>
              <a:rPr lang="en-US" altLang="zh-TW" sz="2400" b="1" dirty="0">
                <a:ea typeface="新細明體" charset="-120"/>
              </a:rPr>
              <a:t>dollar signs</a:t>
            </a:r>
            <a:r>
              <a:rPr lang="en-US" altLang="zh-TW" sz="2400" dirty="0">
                <a:ea typeface="新細明體" charset="-120"/>
              </a:rPr>
              <a:t> (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$</a:t>
            </a:r>
            <a:r>
              <a:rPr lang="en-US" altLang="zh-TW" sz="2400" dirty="0">
                <a:ea typeface="新細明體" charset="-120"/>
              </a:rPr>
              <a:t>) that does NOT begin with a digit and is not a reserved JavaScript keyword.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20</a:t>
            </a:fld>
            <a:endParaRPr lang="en-US" altLang="zh-TW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33400"/>
            <a:ext cx="67373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7" y="2057400"/>
            <a:ext cx="66611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5562775"/>
            <a:ext cx="6705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810000"/>
            <a:ext cx="66357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21</a:t>
            </a:fld>
            <a:endParaRPr lang="en-US" altLang="zh-TW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Dynamic Welcome Page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eaLnBrk="1" fontAlgn="auto" hangingPunct="1">
              <a:lnSpc>
                <a:spcPct val="9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/>
              <a:t>Comments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A single-line comment begins with the characters </a:t>
            </a:r>
            <a:r>
              <a:rPr lang="en-US" sz="2000" dirty="0">
                <a:latin typeface="Lucida Console" pitchFamily="49" charset="0"/>
              </a:rPr>
              <a:t>//</a:t>
            </a:r>
            <a:r>
              <a:rPr lang="en-US" sz="2000" dirty="0"/>
              <a:t> and terminates at the end of the line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Comments do not cause the browser to perform any action when the script is interpreted; rather, comments are ignored by the JavaScript interpreter</a:t>
            </a:r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endParaRPr lang="en-US" sz="2000" dirty="0"/>
          </a:p>
          <a:p>
            <a:pPr marL="621792" lvl="1" eaLnBrk="1" fontAlgn="auto" hangingPunct="1">
              <a:lnSpc>
                <a:spcPct val="9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2000" dirty="0"/>
              <a:t>Multiline comments begin with delimiter </a:t>
            </a:r>
            <a:r>
              <a:rPr lang="en-US" sz="2000" dirty="0">
                <a:latin typeface="Lucida Console" pitchFamily="49" charset="0"/>
              </a:rPr>
              <a:t>/*</a:t>
            </a:r>
            <a:r>
              <a:rPr lang="en-US" sz="2000" dirty="0"/>
              <a:t> and end with delimiter </a:t>
            </a:r>
            <a:r>
              <a:rPr lang="en-US" sz="2000" dirty="0">
                <a:latin typeface="Lucida Console" pitchFamily="49" charset="0"/>
              </a:rPr>
              <a:t>*/</a:t>
            </a:r>
          </a:p>
          <a:p>
            <a:pPr marL="859536" lvl="2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"/>
              <a:defRPr/>
            </a:pPr>
            <a:r>
              <a:rPr lang="en-US" sz="1800" dirty="0"/>
              <a:t>All text between the delimiters of the comment is ignored by the interpreter.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Dynamic Welcome Page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charset="-120"/>
              </a:rPr>
              <a:t>The </a:t>
            </a:r>
            <a:r>
              <a:rPr lang="en-US" altLang="zh-TW" i="1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window</a:t>
            </a:r>
            <a:r>
              <a:rPr lang="en-US" altLang="zh-TW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object’s </a:t>
            </a:r>
            <a:r>
              <a:rPr lang="en-US" altLang="zh-TW" i="1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prompt</a:t>
            </a:r>
            <a:r>
              <a:rPr lang="en-US" altLang="zh-TW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dirty="0">
                <a:ea typeface="新細明體" charset="-120"/>
              </a:rPr>
              <a:t>method displays a dialog into which the user can type a value. </a:t>
            </a:r>
          </a:p>
          <a:p>
            <a:pPr lvl="1" eaLnBrk="1" hangingPunct="1"/>
            <a:r>
              <a:rPr lang="en-US" altLang="zh-TW" dirty="0">
                <a:ea typeface="新細明體" charset="-120"/>
              </a:rPr>
              <a:t>The first argument is a message (called a prompt) that directs the user to take a specific action. </a:t>
            </a:r>
          </a:p>
          <a:p>
            <a:pPr lvl="1" eaLnBrk="1" hangingPunct="1"/>
            <a:r>
              <a:rPr lang="en-US" altLang="zh-TW" dirty="0">
                <a:ea typeface="新細明體" charset="-120"/>
              </a:rPr>
              <a:t>The optional second argument is the </a:t>
            </a:r>
            <a:r>
              <a:rPr lang="en-US" altLang="zh-TW" b="1" dirty="0">
                <a:ea typeface="新細明體" charset="-120"/>
              </a:rPr>
              <a:t>default string </a:t>
            </a:r>
            <a:r>
              <a:rPr lang="en-US" altLang="zh-TW" dirty="0">
                <a:ea typeface="新細明體" charset="-120"/>
              </a:rPr>
              <a:t>to display in the text field. </a:t>
            </a:r>
          </a:p>
          <a:p>
            <a:pPr eaLnBrk="1" hangingPunct="1"/>
            <a:r>
              <a:rPr lang="en-US" altLang="zh-TW" dirty="0">
                <a:ea typeface="新細明體" charset="-120"/>
              </a:rPr>
              <a:t>Script can then use the value that the user inputs.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5800"/>
            <a:ext cx="5276850" cy="199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07" y="647962"/>
            <a:ext cx="4789693" cy="31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39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" y="4953000"/>
            <a:ext cx="423349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4495800" cy="29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678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Dynamic Welcome Page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i="1" dirty="0"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2400" dirty="0">
                <a:ea typeface="新細明體" charset="-120"/>
              </a:rPr>
              <a:t> keyword 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Signifies that a variable has no value</a:t>
            </a:r>
          </a:p>
          <a:p>
            <a:pPr lvl="1" eaLnBrk="1" hangingPunct="1"/>
            <a:r>
              <a:rPr lang="en-US" altLang="zh-TW" sz="1800" i="1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1800" dirty="0">
                <a:ea typeface="新細明體" charset="-120"/>
              </a:rPr>
              <a:t>is not a string literal, but rather a predefined term indicating the absence of value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Writing a </a:t>
            </a:r>
            <a:r>
              <a:rPr lang="en-US" altLang="zh-TW" sz="1800" i="1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>
                <a:solidFill>
                  <a:schemeClr val="accent6"/>
                </a:solidFill>
                <a:ea typeface="新細明體" charset="-120"/>
              </a:rPr>
              <a:t> </a:t>
            </a:r>
            <a:r>
              <a:rPr lang="en-US" altLang="zh-TW" sz="1800" dirty="0">
                <a:ea typeface="新細明體" charset="-120"/>
              </a:rPr>
              <a:t>value to the document, however, displays the word “</a:t>
            </a:r>
            <a:r>
              <a:rPr lang="en-US" altLang="zh-TW" sz="1800" dirty="0">
                <a:latin typeface="Lucida Console" pitchFamily="49" charset="0"/>
                <a:ea typeface="新細明體" charset="-120"/>
              </a:rPr>
              <a:t>null</a:t>
            </a:r>
            <a:r>
              <a:rPr lang="en-US" altLang="zh-TW" sz="1800" dirty="0">
                <a:ea typeface="新細明體" charset="-120"/>
              </a:rPr>
              <a:t>”</a:t>
            </a: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Function </a:t>
            </a:r>
            <a:r>
              <a:rPr lang="en-US" altLang="zh-TW" sz="2400" i="1" dirty="0" err="1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parseInt</a:t>
            </a:r>
            <a:r>
              <a:rPr lang="en-US" altLang="zh-TW" sz="2400" i="1" dirty="0">
                <a:solidFill>
                  <a:schemeClr val="accent6"/>
                </a:solidFill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converts its string argument to an integer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JavaScript has a version of the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+</a:t>
            </a:r>
            <a:r>
              <a:rPr lang="en-US" altLang="zh-TW" sz="2400" dirty="0">
                <a:ea typeface="新細明體" charset="-120"/>
              </a:rPr>
              <a:t> operator for string </a:t>
            </a:r>
            <a:r>
              <a:rPr lang="en-US" altLang="zh-TW" sz="2400" b="1" dirty="0">
                <a:ea typeface="新細明體" charset="-120"/>
              </a:rPr>
              <a:t>concatenation</a:t>
            </a:r>
            <a:r>
              <a:rPr lang="en-US" altLang="zh-TW" sz="2400" dirty="0">
                <a:ea typeface="新細明體" charset="-120"/>
              </a:rPr>
              <a:t> that enables a string and a value of another data type (including another string) to be concatenated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Variable Types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80000"/>
              </a:lnSpc>
              <a:defRPr/>
            </a:pPr>
            <a:r>
              <a:rPr lang="en-US" sz="2000" dirty="0"/>
              <a:t>JavaScript does NOT require variables to have a type before they can be used in a script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/>
              <a:t>A variable in JavaScript can contain a value of any data type, and in many situations, JavaScript </a:t>
            </a:r>
            <a:r>
              <a:rPr lang="en-US" sz="2000" b="1" dirty="0"/>
              <a:t>automatically converts</a:t>
            </a:r>
            <a:r>
              <a:rPr lang="en-US" sz="2000" dirty="0"/>
              <a:t> between values of different types for you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/>
              <a:t>JavaScript is referred to as a </a:t>
            </a:r>
            <a:r>
              <a:rPr lang="en-US" sz="2000" b="1" dirty="0"/>
              <a:t>loosely typed language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/>
              <a:t>When a variable is declared in JavaScript, but is not given a value, it has an undefined value. </a:t>
            </a:r>
          </a:p>
          <a:p>
            <a:pPr marL="621792" lvl="1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1600" dirty="0"/>
              <a:t>Attempting to use the value of such a variable is normally a logic error. </a:t>
            </a:r>
          </a:p>
          <a:p>
            <a:pPr marL="452628" indent="-342900">
              <a:lnSpc>
                <a:spcPct val="80000"/>
              </a:lnSpc>
              <a:defRPr/>
            </a:pPr>
            <a:endParaRPr lang="en-US" sz="2000" dirty="0"/>
          </a:p>
          <a:p>
            <a:pPr marL="452628" indent="-342900">
              <a:lnSpc>
                <a:spcPct val="80000"/>
              </a:lnSpc>
              <a:defRPr/>
            </a:pPr>
            <a:r>
              <a:rPr lang="en-US" sz="2000" dirty="0"/>
              <a:t>When variables are declared, they are not assigned default values, unless specified otherwise by the programmer. </a:t>
            </a:r>
          </a:p>
          <a:p>
            <a:pPr marL="621792" lvl="1" eaLnBrk="1" fontAlgn="auto" hangingPunct="1">
              <a:lnSpc>
                <a:spcPct val="80000"/>
              </a:lnSpc>
              <a:spcBef>
                <a:spcPts val="324"/>
              </a:spcBef>
              <a:spcAft>
                <a:spcPts val="0"/>
              </a:spcAft>
              <a:defRPr/>
            </a:pPr>
            <a:r>
              <a:rPr lang="en-US" sz="1600" dirty="0"/>
              <a:t>To indicate that a variable does not contain a value, you can assign the value </a:t>
            </a:r>
            <a:r>
              <a:rPr lang="en-US" sz="1600" dirty="0">
                <a:latin typeface="Lucida Console" pitchFamily="49" charset="0"/>
              </a:rPr>
              <a:t>null</a:t>
            </a:r>
            <a:r>
              <a:rPr lang="en-US" sz="1600" dirty="0"/>
              <a:t> to it.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Arithmetic</a:t>
            </a:r>
          </a:p>
        </p:txBody>
      </p:sp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4924425" cy="243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4267200"/>
            <a:ext cx="666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Decision Making: Equality and Relational Operators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defRPr/>
            </a:pPr>
            <a:r>
              <a:rPr lang="en-US" sz="2000" b="1" i="1" dirty="0">
                <a:latin typeface="Lucida Console" pitchFamily="49" charset="0"/>
              </a:rPr>
              <a:t>if</a:t>
            </a:r>
            <a:r>
              <a:rPr lang="en-US" sz="2000" dirty="0"/>
              <a:t> statement allows a script to make a decision based on the truth or falsity of a condition</a:t>
            </a:r>
          </a:p>
          <a:p>
            <a:pPr marL="452628" indent="-342900">
              <a:defRPr/>
            </a:pPr>
            <a:endParaRPr lang="en-US" sz="2000" dirty="0"/>
          </a:p>
          <a:p>
            <a:pPr marL="452628" indent="-342900">
              <a:defRPr/>
            </a:pPr>
            <a:r>
              <a:rPr lang="en-US" sz="2000" dirty="0"/>
              <a:t>Conditions in </a:t>
            </a:r>
            <a:r>
              <a:rPr lang="en-US" sz="2000" b="1" i="1" dirty="0">
                <a:latin typeface="Lucida Console" pitchFamily="49" charset="0"/>
              </a:rPr>
              <a:t>if</a:t>
            </a:r>
            <a:r>
              <a:rPr lang="en-US" sz="2000" dirty="0"/>
              <a:t> statements can be formed by using the </a:t>
            </a:r>
            <a:r>
              <a:rPr lang="en-US" sz="2000" b="1" i="1" dirty="0"/>
              <a:t>equality</a:t>
            </a:r>
            <a:r>
              <a:rPr lang="en-US" sz="2000" dirty="0"/>
              <a:t> operators and </a:t>
            </a:r>
            <a:r>
              <a:rPr lang="en-US" sz="2000" b="1" i="1" dirty="0"/>
              <a:t>relational</a:t>
            </a:r>
            <a:r>
              <a:rPr lang="en-US" sz="2000" dirty="0"/>
              <a:t> operators</a:t>
            </a:r>
          </a:p>
        </p:txBody>
      </p:sp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54" y="3733800"/>
            <a:ext cx="5327650" cy="261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0470"/>
            <a:ext cx="4451465" cy="299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3" y="3505200"/>
            <a:ext cx="4038600" cy="284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50896"/>
            <a:ext cx="4040552" cy="120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007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Your First Script: Displaying a Line of Text with JavaScript in a Web Page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>
                <a:ea typeface="新細明體" charset="-120"/>
              </a:rPr>
              <a:t>We begin with a </a:t>
            </a:r>
            <a:r>
              <a:rPr lang="en-US" altLang="zh-TW" sz="2400" b="1" dirty="0">
                <a:ea typeface="新細明體" charset="-120"/>
              </a:rPr>
              <a:t>simple script </a:t>
            </a:r>
            <a:r>
              <a:rPr lang="en-US" altLang="zh-TW" sz="2400" dirty="0">
                <a:ea typeface="新細明體" charset="-120"/>
              </a:rPr>
              <a:t>that displays the text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 sz="2400" dirty="0">
                <a:solidFill>
                  <a:schemeClr val="accent6"/>
                </a:solidFill>
                <a:latin typeface="Lucida Console" pitchFamily="49" charset="0"/>
                <a:ea typeface="新細明體" charset="-120"/>
              </a:rPr>
              <a:t>Welcome to JavaScript Programming!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 sz="2400" dirty="0">
                <a:ea typeface="新細明體" charset="-120"/>
              </a:rPr>
              <a:t> in the HTML5 document. </a:t>
            </a:r>
          </a:p>
          <a:p>
            <a:pPr eaLnBrk="1" hangingPunct="1"/>
            <a:endParaRPr lang="en-US" altLang="zh-TW" sz="2400" dirty="0">
              <a:ea typeface="新細明體" charset="-120"/>
            </a:endParaRPr>
          </a:p>
          <a:p>
            <a:pPr eaLnBrk="1" hangingPunct="1"/>
            <a:r>
              <a:rPr lang="en-US" altLang="zh-TW" sz="2400" dirty="0">
                <a:ea typeface="新細明體" charset="-120"/>
              </a:rPr>
              <a:t>All major web browsers contain </a:t>
            </a:r>
            <a:r>
              <a:rPr lang="en-US" altLang="zh-TW" sz="2400" b="1" dirty="0">
                <a:ea typeface="新細明體" charset="-120"/>
              </a:rPr>
              <a:t>JavaScript</a:t>
            </a:r>
            <a:r>
              <a:rPr lang="en-US" altLang="zh-TW" sz="2400" dirty="0">
                <a:ea typeface="新細明體" charset="-120"/>
              </a:rPr>
              <a:t> </a:t>
            </a:r>
            <a:r>
              <a:rPr lang="en-US" altLang="zh-TW" sz="2400" b="1" dirty="0">
                <a:ea typeface="新細明體" charset="-120"/>
              </a:rPr>
              <a:t>interpreters</a:t>
            </a:r>
            <a:r>
              <a:rPr lang="en-US" altLang="zh-TW" sz="2400" dirty="0">
                <a:ea typeface="新細明體" charset="-120"/>
              </a:rPr>
              <a:t>, which process the commands written in JavaScript.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0"/>
            <a:ext cx="6019800" cy="120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61" y="2133600"/>
            <a:ext cx="6008239" cy="194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67200"/>
            <a:ext cx="5381625" cy="240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Allows you to specify that an action is to be repeated while some condition remains true</a:t>
            </a:r>
          </a:p>
          <a:p>
            <a:r>
              <a:rPr lang="en-US" altLang="zh-TW" dirty="0">
                <a:ea typeface="新細明體" charset="-120"/>
              </a:rPr>
              <a:t>The body of a loop may be a single statement or a block </a:t>
            </a:r>
          </a:p>
          <a:p>
            <a:r>
              <a:rPr lang="en-US" altLang="zh-TW" dirty="0">
                <a:ea typeface="新細明體" charset="-120"/>
              </a:rPr>
              <a:t>Eventually, the condition becomes </a:t>
            </a:r>
            <a:r>
              <a:rPr lang="en-US" altLang="zh-TW" b="1" dirty="0">
                <a:ea typeface="新細明體" charset="-120"/>
              </a:rPr>
              <a:t>false</a:t>
            </a:r>
            <a:r>
              <a:rPr lang="en-US" altLang="zh-TW" dirty="0">
                <a:ea typeface="新細明體" charset="-120"/>
              </a:rPr>
              <a:t> and </a:t>
            </a:r>
            <a:r>
              <a:rPr lang="en-US" altLang="zh-TW" b="1" dirty="0">
                <a:ea typeface="新細明體" charset="-120"/>
              </a:rPr>
              <a:t>repetition terminates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Lucida Console" pitchFamily="49" charset="0"/>
              </a:rPr>
              <a:t>while</a:t>
            </a:r>
            <a:r>
              <a:rPr lang="en-US" dirty="0"/>
              <a:t> Repetition Statement</a:t>
            </a: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5505450" cy="228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20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3" y="3962399"/>
            <a:ext cx="5334001" cy="273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32</a:t>
            </a:fld>
            <a:endParaRPr lang="en-US" altLang="zh-TW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497020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7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632988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22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000" i="1" dirty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>
                <a:ea typeface="新細明體" charset="-120"/>
              </a:rPr>
              <a:t> statement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>
                <a:ea typeface="新細明體" charset="-120"/>
              </a:rPr>
              <a:t>Specifies each of the items needed for counter-controlled repetition with a control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>
                <a:ea typeface="新細明體" charset="-120"/>
              </a:rPr>
              <a:t>Can use a block to put multiple statements into the body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>
                <a:ea typeface="新細明體" charset="-120"/>
              </a:rPr>
              <a:t>If the loop’s condition uses a </a:t>
            </a:r>
            <a:r>
              <a:rPr lang="en-US" altLang="zh-TW" sz="2000" dirty="0">
                <a:latin typeface="Lucida Console" pitchFamily="49" charset="0"/>
                <a:ea typeface="新細明體" charset="-120"/>
              </a:rPr>
              <a:t>&lt;</a:t>
            </a:r>
            <a:r>
              <a:rPr lang="en-US" altLang="zh-TW" sz="2000" dirty="0">
                <a:ea typeface="新細明體" charset="-120"/>
              </a:rPr>
              <a:t> or </a:t>
            </a:r>
            <a:r>
              <a:rPr lang="en-US" altLang="zh-TW" sz="2000" dirty="0">
                <a:latin typeface="Lucida Console" pitchFamily="49" charset="0"/>
                <a:ea typeface="新細明體" charset="-120"/>
              </a:rPr>
              <a:t>&gt;</a:t>
            </a:r>
            <a:r>
              <a:rPr lang="en-US" altLang="zh-TW" sz="2000" dirty="0">
                <a:ea typeface="新細明體" charset="-120"/>
              </a:rPr>
              <a:t> instead of a </a:t>
            </a:r>
            <a:r>
              <a:rPr lang="en-US" altLang="zh-TW" sz="2000" dirty="0">
                <a:latin typeface="Lucida Console" pitchFamily="49" charset="0"/>
                <a:ea typeface="新細明體" charset="-120"/>
              </a:rPr>
              <a:t>&lt;=</a:t>
            </a:r>
            <a:r>
              <a:rPr lang="en-US" altLang="zh-TW" sz="2000" dirty="0">
                <a:ea typeface="新細明體" charset="-120"/>
              </a:rPr>
              <a:t> or </a:t>
            </a:r>
            <a:r>
              <a:rPr lang="en-US" altLang="zh-TW" sz="2000" dirty="0">
                <a:latin typeface="Lucida Console" pitchFamily="49" charset="0"/>
                <a:ea typeface="新細明體" charset="-120"/>
              </a:rPr>
              <a:t>&gt;=</a:t>
            </a:r>
            <a:r>
              <a:rPr lang="en-US" altLang="zh-TW" sz="2000" dirty="0">
                <a:ea typeface="新細明體" charset="-120"/>
              </a:rPr>
              <a:t>, or vice-versa, it can result in an </a:t>
            </a:r>
            <a:r>
              <a:rPr lang="en-US" altLang="zh-TW" sz="2000" b="1" dirty="0">
                <a:ea typeface="新細明體" charset="-120"/>
              </a:rPr>
              <a:t>off-by-one</a:t>
            </a:r>
            <a:r>
              <a:rPr lang="en-US" altLang="zh-TW" sz="2000" dirty="0">
                <a:ea typeface="新細明體" charset="-120"/>
              </a:rPr>
              <a:t> error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>
                <a:ea typeface="新細明體" charset="-120"/>
              </a:rPr>
              <a:t> statement header contains three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>
                <a:ea typeface="新細明體" charset="-120"/>
              </a:rPr>
              <a:t>Initialization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>
                <a:ea typeface="新細明體" charset="-120"/>
              </a:rPr>
              <a:t>Condition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1400" dirty="0">
                <a:ea typeface="新細明體" charset="-120"/>
              </a:rPr>
              <a:t>Increment Expression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000" dirty="0">
                <a:ea typeface="新細明體" charset="-120"/>
              </a:rPr>
              <a:t>The increment expression in the </a:t>
            </a:r>
            <a:r>
              <a:rPr lang="en-US" altLang="zh-TW" sz="2000" i="1" dirty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>
                <a:ea typeface="新細明體" charset="-120"/>
              </a:rPr>
              <a:t> statement acts like a stand-alone statement at the end of the body of the </a:t>
            </a:r>
            <a:r>
              <a:rPr lang="en-US" altLang="zh-TW" sz="2000" i="1" dirty="0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 sz="2000" dirty="0">
                <a:ea typeface="新細明體" charset="-120"/>
              </a:rPr>
              <a:t> statement</a:t>
            </a:r>
          </a:p>
          <a:p>
            <a:pPr eaLnBrk="1" hangingPunct="1">
              <a:lnSpc>
                <a:spcPct val="90000"/>
              </a:lnSpc>
            </a:pPr>
            <a:endParaRPr lang="en-US" altLang="zh-TW" sz="2000" dirty="0">
              <a:ea typeface="新細明體" charset="-12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Lucida Console" pitchFamily="49" charset="0"/>
              </a:rPr>
              <a:t>for</a:t>
            </a:r>
            <a:r>
              <a:rPr lang="en-US" dirty="0"/>
              <a:t> Repetition Statement</a:t>
            </a:r>
          </a:p>
        </p:txBody>
      </p:sp>
    </p:spTree>
    <p:extLst>
      <p:ext uri="{BB962C8B-B14F-4D97-AF65-F5344CB8AC3E}">
        <p14:creationId xmlns:p14="http://schemas.microsoft.com/office/powerpoint/2010/main" val="3251294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5" y="4419600"/>
            <a:ext cx="4237465" cy="22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8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4" y="2743200"/>
            <a:ext cx="4019156" cy="172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34</a:t>
            </a:fld>
            <a:endParaRPr lang="en-US" altLang="zh-TW"/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2" y="685800"/>
            <a:ext cx="3068406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8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71600"/>
            <a:ext cx="272307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813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i="1" dirty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2400" dirty="0">
                <a:ea typeface="新細明體" charset="-120"/>
              </a:rPr>
              <a:t> statement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>
                <a:ea typeface="新細明體" charset="-120"/>
              </a:rPr>
              <a:t>Consists of a series of </a:t>
            </a:r>
            <a:r>
              <a:rPr lang="en-US" altLang="zh-TW" sz="1800" dirty="0">
                <a:latin typeface="Lucida Console" pitchFamily="49" charset="0"/>
                <a:ea typeface="新細明體" charset="-120"/>
              </a:rPr>
              <a:t>case </a:t>
            </a:r>
            <a:r>
              <a:rPr lang="en-US" altLang="zh-TW" sz="1800" b="1" dirty="0">
                <a:ea typeface="新細明體" charset="-120"/>
              </a:rPr>
              <a:t>labels</a:t>
            </a:r>
            <a:r>
              <a:rPr lang="en-US" altLang="zh-TW" sz="1800" dirty="0">
                <a:ea typeface="新細明體" charset="-120"/>
              </a:rPr>
              <a:t> and an optional </a:t>
            </a:r>
            <a:r>
              <a:rPr lang="en-US" altLang="zh-TW" sz="1800" dirty="0">
                <a:latin typeface="Lucida Console" pitchFamily="49" charset="0"/>
                <a:ea typeface="新細明體" charset="-120"/>
              </a:rPr>
              <a:t>default</a:t>
            </a:r>
            <a:r>
              <a:rPr lang="en-US" altLang="zh-TW" sz="1800" dirty="0">
                <a:ea typeface="新細明體" charset="-120"/>
              </a:rPr>
              <a:t> case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>
                <a:ea typeface="新細明體" charset="-120"/>
              </a:rPr>
              <a:t>When control reaches a </a:t>
            </a:r>
            <a:r>
              <a:rPr lang="en-US" altLang="zh-TW" sz="1800" dirty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1800" dirty="0">
                <a:ea typeface="新細明體" charset="-120"/>
              </a:rPr>
              <a:t> statement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The script evaluates the controlling expression in the parentheses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Compares this value with the value in each of the </a:t>
            </a:r>
            <a:r>
              <a:rPr lang="en-US" altLang="zh-TW" sz="1600" dirty="0">
                <a:latin typeface="Lucida Console" pitchFamily="49" charset="0"/>
                <a:ea typeface="新細明體" charset="-120"/>
              </a:rPr>
              <a:t>case</a:t>
            </a:r>
            <a:r>
              <a:rPr lang="en-US" altLang="zh-TW" sz="1600" dirty="0">
                <a:ea typeface="新細明體" charset="-120"/>
              </a:rPr>
              <a:t> labels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If the comparison evaluates to </a:t>
            </a:r>
            <a:r>
              <a:rPr lang="en-US" altLang="zh-TW" sz="1600" dirty="0">
                <a:latin typeface="Lucida Console" pitchFamily="49" charset="0"/>
                <a:ea typeface="新細明體" charset="-120"/>
              </a:rPr>
              <a:t>true</a:t>
            </a:r>
            <a:r>
              <a:rPr lang="en-US" altLang="zh-TW" sz="1600" dirty="0">
                <a:ea typeface="新細明體" charset="-120"/>
              </a:rPr>
              <a:t>, the statements after the </a:t>
            </a:r>
            <a:r>
              <a:rPr lang="en-US" altLang="zh-TW" sz="1600" dirty="0">
                <a:latin typeface="Lucida Console" pitchFamily="49" charset="0"/>
                <a:ea typeface="新細明體" charset="-120"/>
              </a:rPr>
              <a:t>case</a:t>
            </a:r>
            <a:r>
              <a:rPr lang="en-US" altLang="zh-TW" sz="1600" dirty="0">
                <a:ea typeface="新細明體" charset="-120"/>
              </a:rPr>
              <a:t> label are executed in order until a </a:t>
            </a:r>
            <a:r>
              <a:rPr lang="en-US" altLang="zh-TW" sz="1600" dirty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1600" dirty="0">
                <a:ea typeface="新細明體" charset="-120"/>
              </a:rPr>
              <a:t> statement is reached</a:t>
            </a:r>
          </a:p>
          <a:p>
            <a:pPr eaLnBrk="1" hangingPunct="1">
              <a:lnSpc>
                <a:spcPct val="8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i="1" dirty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2400" dirty="0">
                <a:ea typeface="新細明體" charset="-120"/>
              </a:rPr>
              <a:t> statement is used as the last statement in each case to exit the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2400" dirty="0">
                <a:ea typeface="新細明體" charset="-120"/>
              </a:rPr>
              <a:t> statement immediately</a:t>
            </a:r>
          </a:p>
          <a:p>
            <a:pPr eaLnBrk="1" hangingPunct="1">
              <a:lnSpc>
                <a:spcPct val="8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default</a:t>
            </a:r>
            <a:r>
              <a:rPr lang="en-US" altLang="zh-TW" sz="2400" dirty="0">
                <a:ea typeface="新細明體" charset="-120"/>
              </a:rPr>
              <a:t> case allows you to specify a set of statements to execute if no other case is satisfied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 dirty="0">
                <a:ea typeface="新細明體" charset="-120"/>
              </a:rPr>
              <a:t>Usually the last case in the </a:t>
            </a:r>
            <a:r>
              <a:rPr lang="en-US" altLang="zh-TW" sz="1800" dirty="0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 sz="1800" dirty="0">
                <a:ea typeface="新細明體" charset="-120"/>
              </a:rPr>
              <a:t> statement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i="1" dirty="0">
                <a:latin typeface="Lucida Console" pitchFamily="49" charset="0"/>
              </a:rPr>
              <a:t>switch</a:t>
            </a:r>
            <a:r>
              <a:rPr lang="en-US" sz="3200" dirty="0"/>
              <a:t> Multiple-Selection Statement</a:t>
            </a:r>
          </a:p>
        </p:txBody>
      </p:sp>
    </p:spTree>
    <p:extLst>
      <p:ext uri="{BB962C8B-B14F-4D97-AF65-F5344CB8AC3E}">
        <p14:creationId xmlns:p14="http://schemas.microsoft.com/office/powerpoint/2010/main" val="2528987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Each case can have multiple actions (statements)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Braces are NOT required around multiple actions in a case of a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switch</a:t>
            </a: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The </a:t>
            </a:r>
            <a:r>
              <a:rPr lang="en-US" altLang="zh-TW" sz="2400" i="1" dirty="0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 sz="2400" dirty="0">
                <a:ea typeface="新細明體" charset="-120"/>
              </a:rPr>
              <a:t> statement is not required for the last case because program control automatically continues with the next statement after the </a:t>
            </a:r>
            <a:r>
              <a:rPr lang="en-US" altLang="zh-TW" sz="2400" i="1" dirty="0">
                <a:latin typeface="Lucida Console" pitchFamily="49" charset="0"/>
                <a:ea typeface="新細明體" charset="-120"/>
              </a:rPr>
              <a:t>switch</a:t>
            </a:r>
            <a:endParaRPr lang="en-US" altLang="zh-TW" sz="2400" i="1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dirty="0">
              <a:ea typeface="新細明體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Having several case labels listed together (e.g., </a:t>
            </a:r>
            <a:r>
              <a:rPr lang="en-US" altLang="zh-TW" sz="2400" dirty="0">
                <a:latin typeface="Lucida Console" pitchFamily="49" charset="0"/>
                <a:ea typeface="新細明體" charset="-120"/>
              </a:rPr>
              <a:t>case 1: case 2:</a:t>
            </a:r>
            <a:r>
              <a:rPr lang="en-US" altLang="zh-TW" sz="2400" dirty="0">
                <a:ea typeface="新細明體" charset="-120"/>
              </a:rPr>
              <a:t> with no statements between the cases) executes the same set of actions for each case</a:t>
            </a: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i="1" dirty="0">
                <a:latin typeface="Lucida Console" pitchFamily="49" charset="0"/>
              </a:rPr>
              <a:t>switch</a:t>
            </a:r>
            <a:r>
              <a:rPr lang="en-US" sz="3200" dirty="0"/>
              <a:t> Multiple-Selection Statement</a:t>
            </a:r>
          </a:p>
        </p:txBody>
      </p:sp>
    </p:spTree>
    <p:extLst>
      <p:ext uri="{BB962C8B-B14F-4D97-AF65-F5344CB8AC3E}">
        <p14:creationId xmlns:p14="http://schemas.microsoft.com/office/powerpoint/2010/main" val="1430084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68658"/>
            <a:ext cx="3800475" cy="173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584565"/>
            <a:ext cx="3124200" cy="222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" y="4818188"/>
            <a:ext cx="4126186" cy="182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11712"/>
            <a:ext cx="4089400" cy="243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4267200" cy="23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9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"/>
            <a:ext cx="3276600" cy="233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134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>
                <a:ea typeface="新細明體" charset="-120"/>
              </a:rPr>
              <a:t> statement 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tests the loop-continuation condition </a:t>
            </a:r>
            <a:r>
              <a:rPr lang="en-US" altLang="zh-TW" i="1">
                <a:ea typeface="新細明體" charset="-120"/>
              </a:rPr>
              <a:t>after</a:t>
            </a:r>
            <a:r>
              <a:rPr lang="en-US" altLang="zh-TW">
                <a:ea typeface="新細明體" charset="-120"/>
              </a:rPr>
              <a:t> the loop body executes</a:t>
            </a:r>
          </a:p>
          <a:p>
            <a:pPr lvl="1" eaLnBrk="1" hangingPunct="1"/>
            <a:r>
              <a:rPr lang="en-US" altLang="zh-TW" i="1">
                <a:ea typeface="新細明體" charset="-120"/>
              </a:rPr>
              <a:t>The loop body always executes at least once</a:t>
            </a:r>
            <a:endParaRPr lang="en-US" altLang="zh-TW">
              <a:ea typeface="新細明體" charset="-120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i="1" dirty="0">
                <a:latin typeface="Lucida Console" pitchFamily="49" charset="0"/>
              </a:rPr>
              <a:t>do…while</a:t>
            </a:r>
            <a:r>
              <a:rPr lang="en-US" dirty="0"/>
              <a:t> Repetition Statement</a:t>
            </a:r>
          </a:p>
        </p:txBody>
      </p:sp>
    </p:spTree>
    <p:extLst>
      <p:ext uri="{BB962C8B-B14F-4D97-AF65-F5344CB8AC3E}">
        <p14:creationId xmlns:p14="http://schemas.microsoft.com/office/powerpoint/2010/main" val="2701124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39</a:t>
            </a:fld>
            <a:endParaRPr lang="en-US" altLang="zh-TW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09600"/>
            <a:ext cx="5105400" cy="36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05200"/>
            <a:ext cx="4238625" cy="271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97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73" y="762000"/>
            <a:ext cx="5838825" cy="349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85" y="4495800"/>
            <a:ext cx="63754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>
                <a:ea typeface="新細明體" charset="-120"/>
              </a:rPr>
              <a:t> statement in a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>
                <a:ea typeface="新細明體" charset="-120"/>
              </a:rPr>
              <a:t>,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>
                <a:ea typeface="新細明體" charset="-120"/>
              </a:rPr>
              <a:t>,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>
                <a:ea typeface="新細明體" charset="-120"/>
              </a:rPr>
              <a:t> or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>
                <a:ea typeface="新細明體" charset="-120"/>
              </a:rPr>
              <a:t> statement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Causes </a:t>
            </a:r>
            <a:r>
              <a:rPr lang="en-US" altLang="zh-TW" i="1">
                <a:ea typeface="新細明體" charset="-120"/>
              </a:rPr>
              <a:t>immediate</a:t>
            </a:r>
            <a:r>
              <a:rPr lang="en-US" altLang="zh-TW">
                <a:ea typeface="新細明體" charset="-120"/>
              </a:rPr>
              <a:t> </a:t>
            </a:r>
            <a:r>
              <a:rPr lang="en-US" altLang="zh-TW" i="1">
                <a:ea typeface="新細明體" charset="-120"/>
              </a:rPr>
              <a:t>exit</a:t>
            </a:r>
            <a:r>
              <a:rPr lang="en-US" altLang="zh-TW">
                <a:ea typeface="新細明體" charset="-120"/>
              </a:rPr>
              <a:t> from the statement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Execution continues with the next statement in sequence</a:t>
            </a:r>
          </a:p>
          <a:p>
            <a:pPr eaLnBrk="1" hangingPunct="1"/>
            <a:r>
              <a:rPr lang="en-US" altLang="zh-TW">
                <a:latin typeface="Lucida Console" pitchFamily="49" charset="0"/>
                <a:ea typeface="新細明體" charset="-120"/>
              </a:rPr>
              <a:t>break</a:t>
            </a:r>
            <a:r>
              <a:rPr lang="en-US" altLang="zh-TW">
                <a:ea typeface="新細明體" charset="-120"/>
              </a:rPr>
              <a:t> statement common uses 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Escape early from a loop 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Skip the remainder of a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switch</a:t>
            </a:r>
            <a:r>
              <a:rPr lang="en-US" altLang="zh-TW">
                <a:ea typeface="新細明體" charset="-120"/>
              </a:rPr>
              <a:t> statement</a:t>
            </a: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i="1" dirty="0">
                <a:latin typeface="Lucida Console" pitchFamily="49" charset="0"/>
              </a:rPr>
              <a:t>break</a:t>
            </a:r>
            <a:r>
              <a:rPr lang="en-US" sz="3600" dirty="0"/>
              <a:t> and </a:t>
            </a:r>
            <a:r>
              <a:rPr lang="en-US" sz="3600" i="1" dirty="0">
                <a:latin typeface="Lucida Console" pitchFamily="49" charset="0"/>
              </a:rPr>
              <a:t>continue</a:t>
            </a:r>
            <a:r>
              <a:rPr lang="en-US" sz="3600" dirty="0"/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3848927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Lucida Console" pitchFamily="49" charset="0"/>
                <a:ea typeface="新細明體" charset="-120"/>
              </a:rPr>
              <a:t>continue</a:t>
            </a:r>
            <a:r>
              <a:rPr lang="en-US" altLang="zh-TW">
                <a:ea typeface="新細明體" charset="-120"/>
              </a:rPr>
              <a:t> statement in a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>
                <a:ea typeface="新細明體" charset="-120"/>
              </a:rPr>
              <a:t>,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>
                <a:ea typeface="新細明體" charset="-120"/>
              </a:rPr>
              <a:t> or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>
                <a:ea typeface="新細明體" charset="-120"/>
              </a:rPr>
              <a:t> 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skips the remaining statements in the body of the statement and proceeds with the next iteration of the loop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In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while</a:t>
            </a:r>
            <a:r>
              <a:rPr lang="en-US" altLang="zh-TW">
                <a:ea typeface="新細明體" charset="-120"/>
              </a:rPr>
              <a:t> and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do…while</a:t>
            </a:r>
            <a:r>
              <a:rPr lang="en-US" altLang="zh-TW">
                <a:ea typeface="新細明體" charset="-120"/>
              </a:rPr>
              <a:t> statements, the loop-continuation test evaluates immediately after the continue statement executes</a:t>
            </a:r>
          </a:p>
          <a:p>
            <a:pPr lvl="1" eaLnBrk="1" hangingPunct="1"/>
            <a:r>
              <a:rPr lang="en-US" altLang="zh-TW">
                <a:ea typeface="新細明體" charset="-120"/>
              </a:rPr>
              <a:t>In 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for</a:t>
            </a:r>
            <a:r>
              <a:rPr lang="en-US" altLang="zh-TW">
                <a:ea typeface="新細明體" charset="-120"/>
              </a:rPr>
              <a:t> statements, the increment expression executes, then the loop-continuation test evaluates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i="1" dirty="0">
                <a:latin typeface="Lucida Console" pitchFamily="49" charset="0"/>
              </a:rPr>
              <a:t>break</a:t>
            </a:r>
            <a:r>
              <a:rPr lang="en-US" sz="3600" dirty="0"/>
              <a:t> and </a:t>
            </a:r>
            <a:r>
              <a:rPr lang="en-US" sz="3600" i="1" dirty="0">
                <a:latin typeface="Lucida Console" pitchFamily="49" charset="0"/>
              </a:rPr>
              <a:t>continue</a:t>
            </a:r>
            <a:r>
              <a:rPr lang="en-US" sz="3600" dirty="0"/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208339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lnSpc>
                <a:spcPct val="90000"/>
              </a:lnSpc>
              <a:defRPr/>
            </a:pPr>
            <a:r>
              <a:rPr lang="en-US" sz="2000" dirty="0"/>
              <a:t>You’ll combine new functions that you write with prepackaged functions and objects available in JavaScript</a:t>
            </a:r>
          </a:p>
          <a:p>
            <a:pPr marL="452628" indent="-342900">
              <a:lnSpc>
                <a:spcPct val="90000"/>
              </a:lnSpc>
              <a:defRPr/>
            </a:pPr>
            <a:endParaRPr lang="en-US" sz="2000" dirty="0"/>
          </a:p>
          <a:p>
            <a:pPr marL="452628" indent="-342900">
              <a:lnSpc>
                <a:spcPct val="90000"/>
              </a:lnSpc>
              <a:defRPr/>
            </a:pPr>
            <a:r>
              <a:rPr lang="en-US" sz="2000" dirty="0"/>
              <a:t>The </a:t>
            </a:r>
            <a:r>
              <a:rPr lang="en-US" sz="2000" b="1" dirty="0"/>
              <a:t>prepackaged</a:t>
            </a:r>
            <a:r>
              <a:rPr lang="en-US" sz="2000" dirty="0"/>
              <a:t> functions that belong to JavaScript objects (such as </a:t>
            </a:r>
            <a:r>
              <a:rPr lang="en-US" sz="2000" dirty="0">
                <a:latin typeface="Lucida Console" pitchFamily="49" charset="0"/>
              </a:rPr>
              <a:t>Math.pow</a:t>
            </a:r>
            <a:r>
              <a:rPr lang="en-US" sz="2000" dirty="0"/>
              <a:t>, introduced previously) are called </a:t>
            </a:r>
            <a:r>
              <a:rPr lang="en-US" sz="2000" b="1" dirty="0"/>
              <a:t>methods</a:t>
            </a:r>
            <a:r>
              <a:rPr lang="en-US" sz="2000" dirty="0"/>
              <a:t>.</a:t>
            </a:r>
          </a:p>
          <a:p>
            <a:pPr marL="452628" indent="-342900">
              <a:lnSpc>
                <a:spcPct val="90000"/>
              </a:lnSpc>
              <a:defRPr/>
            </a:pPr>
            <a:endParaRPr lang="en-US" dirty="0"/>
          </a:p>
          <a:p>
            <a:pPr marL="452628" indent="-342900">
              <a:lnSpc>
                <a:spcPct val="90000"/>
              </a:lnSpc>
              <a:defRPr/>
            </a:pPr>
            <a:r>
              <a:rPr lang="en-US" dirty="0"/>
              <a:t>JavaScript provides several objects that have a rich collection of methods for performing common mathematical calculations, string manipulations, date and time manipulations, and manipulations of collections of data called arrays. 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/>
              <a:t>Program Modules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2958932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You can define </a:t>
            </a:r>
            <a:r>
              <a:rPr lang="en-US" altLang="zh-TW" sz="2000" b="1" dirty="0">
                <a:ea typeface="新細明體" charset="-120"/>
              </a:rPr>
              <a:t>programmer-defined functions </a:t>
            </a:r>
            <a:r>
              <a:rPr lang="en-US" altLang="zh-TW" sz="2000" dirty="0">
                <a:ea typeface="新細明體" charset="-120"/>
              </a:rPr>
              <a:t>that perform specific tasks and use them at many points in a 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The actual statements defining the function are written only once and are hidden from other functions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Functions are invoked by writing the name of the function, followed by a left parenthesis, followed by a comma-separated list of zero or more arguments, followed by a right parenthesis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Methods are called in the same way as functions, but require the name of the object to which the method belongs and a dot preceding the method name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Function (and method) arguments may be constants, variables or expressions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Program Modules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491841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>
                <a:latin typeface="Lucida Console" pitchFamily="49" charset="0"/>
                <a:ea typeface="新細明體" charset="-120"/>
              </a:rPr>
              <a:t>return</a:t>
            </a:r>
            <a:r>
              <a:rPr lang="en-US" altLang="zh-TW" sz="2400">
                <a:ea typeface="新細明體" charset="-120"/>
              </a:rPr>
              <a:t> statement </a:t>
            </a:r>
          </a:p>
          <a:p>
            <a:pPr lvl="1" eaLnBrk="1" hangingPunct="1"/>
            <a:r>
              <a:rPr lang="en-US" altLang="zh-TW" sz="1800">
                <a:ea typeface="新細明體" charset="-120"/>
              </a:rPr>
              <a:t>passes information from inside a function back to the point in the program where it was called</a:t>
            </a:r>
          </a:p>
          <a:p>
            <a:pPr eaLnBrk="1" hangingPunct="1"/>
            <a:r>
              <a:rPr lang="en-US" altLang="zh-TW" sz="2400">
                <a:ea typeface="新細明體" charset="-120"/>
              </a:rPr>
              <a:t>A function must be called explicitly for the code in its body to execute</a:t>
            </a:r>
          </a:p>
          <a:p>
            <a:pPr eaLnBrk="1" hangingPunct="1"/>
            <a:r>
              <a:rPr lang="en-US" altLang="zh-TW" sz="2400">
                <a:ea typeface="新細明體" charset="-120"/>
              </a:rPr>
              <a:t>The format of a function definition is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ea typeface="新細明體" charset="-120"/>
              </a:rPr>
              <a:t>		function </a:t>
            </a:r>
            <a:r>
              <a:rPr lang="en-US" altLang="zh-TW" sz="2400" i="1">
                <a:ea typeface="新細明體" charset="-120"/>
              </a:rPr>
              <a:t>function-name</a:t>
            </a:r>
            <a:r>
              <a:rPr lang="en-US" altLang="zh-TW" sz="2400">
                <a:ea typeface="新細明體" charset="-120"/>
              </a:rPr>
              <a:t>( </a:t>
            </a:r>
            <a:r>
              <a:rPr lang="en-US" altLang="zh-TW" sz="2400" i="1">
                <a:ea typeface="新細明體" charset="-120"/>
              </a:rPr>
              <a:t>parameter-list</a:t>
            </a:r>
            <a:r>
              <a:rPr lang="en-US" altLang="zh-TW" sz="2400">
                <a:ea typeface="新細明體" charset="-120"/>
              </a:rPr>
              <a:t> )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ea typeface="新細明體" charset="-120"/>
              </a:rPr>
              <a:t>		{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ea typeface="新細明體" charset="-120"/>
              </a:rPr>
              <a:t>			</a:t>
            </a:r>
            <a:r>
              <a:rPr lang="en-US" altLang="zh-TW" sz="2400" i="1">
                <a:ea typeface="新細明體" charset="-120"/>
              </a:rPr>
              <a:t>declarations and statements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ea typeface="新細明體" charset="-120"/>
              </a:rPr>
              <a:t>		}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Programmer-Defined Function </a:t>
            </a:r>
            <a:r>
              <a:rPr lang="en-US" i="1" dirty="0">
                <a:latin typeface="Lucida Console" pitchFamily="49" charset="0"/>
              </a:rPr>
              <a:t>square </a:t>
            </a:r>
          </a:p>
        </p:txBody>
      </p:sp>
    </p:spTree>
    <p:extLst>
      <p:ext uri="{BB962C8B-B14F-4D97-AF65-F5344CB8AC3E}">
        <p14:creationId xmlns:p14="http://schemas.microsoft.com/office/powerpoint/2010/main" val="2825111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53495"/>
            <a:ext cx="5181600" cy="146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45</a:t>
            </a:fld>
            <a:endParaRPr lang="en-US" altLang="zh-TW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5029200" cy="271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1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38600"/>
            <a:ext cx="4014788" cy="26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532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All variables declared with the keyword </a:t>
            </a:r>
            <a:r>
              <a:rPr lang="en-US" altLang="zh-TW" sz="2400" dirty="0" err="1">
                <a:ea typeface="新細明體" charset="-120"/>
              </a:rPr>
              <a:t>var</a:t>
            </a:r>
            <a:r>
              <a:rPr lang="en-US" altLang="zh-TW" sz="2400" dirty="0">
                <a:ea typeface="新細明體" charset="-120"/>
              </a:rPr>
              <a:t> in function definitions are local variables—this means that they can be accessed only in the function in which they’re defined.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A function’s parameters are also considered to be local variables.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>
                <a:ea typeface="新細明體" charset="-120"/>
              </a:rPr>
              <a:t>There are several reasons for modularizing a program with functions.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charset="-120"/>
              </a:rPr>
              <a:t>Divide-and-conquer approach makes program development more manageable.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charset="-120"/>
              </a:rPr>
              <a:t>Software reusability.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ea typeface="新細明體" charset="-120"/>
              </a:rPr>
              <a:t>Avoid repeating code in a program.</a:t>
            </a:r>
            <a:endParaRPr lang="en-US" altLang="zh-TW" sz="2200" dirty="0">
              <a:ea typeface="新細明體" charset="-12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Notes on Programmer-Defined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179055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47</a:t>
            </a:fld>
            <a:endParaRPr lang="en-US" altLang="zh-TW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80919"/>
            <a:ext cx="5943600" cy="146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379060"/>
            <a:ext cx="6019801" cy="102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57" y="3505200"/>
            <a:ext cx="5987743" cy="170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27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Your First Script: Displaying a Line of Text with JavaScript in a Web Page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>
                <a:ea typeface="新細明體" charset="-120"/>
              </a:rPr>
              <a:t>Often, </a:t>
            </a:r>
            <a:r>
              <a:rPr lang="en-US" altLang="zh-TW" sz="2000" dirty="0" err="1">
                <a:ea typeface="新細明體" charset="-120"/>
              </a:rPr>
              <a:t>JavaScripts</a:t>
            </a:r>
            <a:r>
              <a:rPr lang="en-US" altLang="zh-TW" sz="2000" dirty="0">
                <a:ea typeface="新細明體" charset="-120"/>
              </a:rPr>
              <a:t> appear in the </a:t>
            </a:r>
            <a:r>
              <a:rPr lang="en-US" altLang="zh-TW" sz="2000" b="1" dirty="0">
                <a:latin typeface="Courier New" panose="02070309020205020404" pitchFamily="49" charset="0"/>
                <a:ea typeface="新細明體" charset="-120"/>
                <a:cs typeface="Courier New" panose="02070309020205020404" pitchFamily="49" charset="0"/>
              </a:rPr>
              <a:t>&lt;head&gt; </a:t>
            </a:r>
            <a:r>
              <a:rPr lang="en-US" altLang="zh-TW" sz="2000" dirty="0">
                <a:ea typeface="新細明體" charset="-120"/>
              </a:rPr>
              <a:t>section of the HTML5 document</a:t>
            </a:r>
          </a:p>
          <a:p>
            <a:pPr eaLnBrk="1" hangingPunct="1"/>
            <a:endParaRPr lang="en-US" altLang="zh-TW" sz="2000" dirty="0"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ea typeface="新細明體" charset="-120"/>
              </a:rPr>
              <a:t>The browser interprets the contents of the </a:t>
            </a:r>
            <a:r>
              <a:rPr lang="en-US" altLang="zh-TW" sz="2000" b="1" dirty="0">
                <a:latin typeface="Courier New" panose="02070309020205020404" pitchFamily="49" charset="0"/>
                <a:ea typeface="新細明體" charset="-120"/>
                <a:cs typeface="Courier New" panose="02070309020205020404" pitchFamily="49" charset="0"/>
              </a:rPr>
              <a:t>&lt;head&gt; </a:t>
            </a:r>
            <a:r>
              <a:rPr lang="en-US" altLang="zh-TW" sz="2000" dirty="0">
                <a:ea typeface="新細明體" charset="-120"/>
              </a:rPr>
              <a:t>section first</a:t>
            </a:r>
          </a:p>
          <a:p>
            <a:pPr eaLnBrk="1" hangingPunct="1"/>
            <a:endParaRPr lang="en-US" altLang="zh-TW" sz="2000" dirty="0">
              <a:ea typeface="新細明體" charset="-120"/>
            </a:endParaRPr>
          </a:p>
          <a:p>
            <a:r>
              <a:rPr lang="en-US" altLang="zh-TW" sz="2000" dirty="0">
                <a:ea typeface="新細明體" charset="-120"/>
              </a:rPr>
              <a:t>JavaScript tag is</a:t>
            </a:r>
            <a:r>
              <a:rPr lang="zh-TW" altLang="en-US" sz="2000" dirty="0">
                <a:ea typeface="新細明體" charset="-120"/>
              </a:rPr>
              <a:t> </a:t>
            </a:r>
            <a:r>
              <a:rPr lang="en-US" altLang="zh-TW" sz="2000" dirty="0">
                <a:ea typeface="新細明體" charset="-120"/>
              </a:rPr>
              <a:t>sometimes placed before </a:t>
            </a:r>
            <a:r>
              <a:rPr lang="en-US" altLang="zh-TW" sz="2000" b="1" dirty="0">
                <a:latin typeface="Courier New" panose="02070309020205020404" pitchFamily="49" charset="0"/>
                <a:ea typeface="新細明體" charset="-120"/>
                <a:cs typeface="Courier New" panose="02070309020205020404" pitchFamily="49" charset="0"/>
              </a:rPr>
              <a:t>&lt;/body&gt; </a:t>
            </a:r>
            <a:r>
              <a:rPr lang="en-US" altLang="zh-TW" sz="2000" dirty="0">
                <a:ea typeface="新細明體" charset="-120"/>
              </a:rPr>
              <a:t>end tag</a:t>
            </a:r>
          </a:p>
          <a:p>
            <a:pPr eaLnBrk="1" hangingPunct="1"/>
            <a:endParaRPr lang="en-US" altLang="zh-TW" sz="2000" dirty="0"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ea typeface="新細明體" charset="-120"/>
              </a:rPr>
              <a:t>The </a:t>
            </a:r>
            <a:r>
              <a:rPr lang="en-US" altLang="zh-TW" sz="2000" b="1" dirty="0">
                <a:latin typeface="Courier New" panose="02070309020205020404" pitchFamily="49" charset="0"/>
                <a:ea typeface="新細明體" charset="-120"/>
                <a:cs typeface="Courier New" panose="02070309020205020404" pitchFamily="49" charset="0"/>
              </a:rPr>
              <a:t>&lt;script&gt; </a:t>
            </a:r>
            <a:r>
              <a:rPr lang="en-US" altLang="zh-TW" sz="2000" dirty="0">
                <a:ea typeface="新細明體" charset="-120"/>
              </a:rPr>
              <a:t>tag indicates to the browser that the text that follows is part of a script. </a:t>
            </a:r>
            <a:endParaRPr lang="en-US" altLang="zh-TW" sz="2000" dirty="0">
              <a:latin typeface="Courier New" panose="02070309020205020404" pitchFamily="49" charset="0"/>
              <a:ea typeface="新細明體" charset="-120"/>
              <a:cs typeface="Courier New" panose="02070309020205020404" pitchFamily="49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The script Element and Commenting Your Scripts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2628" indent="-342900">
              <a:defRPr/>
            </a:pPr>
            <a:r>
              <a:rPr lang="en-US" dirty="0"/>
              <a:t>The </a:t>
            </a:r>
            <a:r>
              <a:rPr lang="en-US" dirty="0">
                <a:latin typeface="Lucida Console" pitchFamily="49" charset="0"/>
              </a:rPr>
              <a:t>&lt;script&gt;</a:t>
            </a:r>
            <a:r>
              <a:rPr lang="en-US" dirty="0"/>
              <a:t> tag indicates to the browser that the text which follows is part of a script. </a:t>
            </a:r>
          </a:p>
          <a:p>
            <a:pPr marL="452628" indent="-342900">
              <a:defRPr/>
            </a:pPr>
            <a:endParaRPr lang="en-US" dirty="0"/>
          </a:p>
          <a:p>
            <a:pPr marL="452628" indent="-342900">
              <a:defRPr/>
            </a:pPr>
            <a:r>
              <a:rPr lang="en-US" dirty="0"/>
              <a:t>The type attribute specifies the </a:t>
            </a:r>
            <a:r>
              <a:rPr lang="en-US" b="1" dirty="0"/>
              <a:t>MIME type </a:t>
            </a:r>
            <a:r>
              <a:rPr lang="en-US" dirty="0"/>
              <a:t>of the script as well as the </a:t>
            </a:r>
            <a:r>
              <a:rPr lang="en-US" b="1" dirty="0"/>
              <a:t>scripting language </a:t>
            </a:r>
            <a:r>
              <a:rPr lang="en-US" dirty="0"/>
              <a:t>used in the script—in this case, a </a:t>
            </a:r>
            <a:r>
              <a:rPr lang="en-US" dirty="0">
                <a:latin typeface="Lucida Console" pitchFamily="49" charset="0"/>
              </a:rPr>
              <a:t>text</a:t>
            </a:r>
            <a:r>
              <a:rPr lang="en-US" dirty="0"/>
              <a:t> file written in </a:t>
            </a:r>
            <a:r>
              <a:rPr lang="en-US" dirty="0" err="1">
                <a:latin typeface="Lucida Console" pitchFamily="49" charset="0"/>
              </a:rPr>
              <a:t>javascript</a:t>
            </a:r>
            <a:r>
              <a:rPr lang="en-US" dirty="0"/>
              <a:t>. </a:t>
            </a:r>
          </a:p>
          <a:p>
            <a:pPr marL="452628" indent="-342900">
              <a:defRPr/>
            </a:pPr>
            <a:endParaRPr lang="en-US" dirty="0"/>
          </a:p>
          <a:p>
            <a:pPr marL="452628" indent="-342900">
              <a:defRPr/>
            </a:pPr>
            <a:r>
              <a:rPr lang="en-US" dirty="0"/>
              <a:t>In HTML5, the default MIME type for a </a:t>
            </a:r>
            <a:r>
              <a:rPr lang="en-US" dirty="0">
                <a:latin typeface="Lucida Console" pitchFamily="49" charset="0"/>
              </a:rPr>
              <a:t>&lt;script&gt; </a:t>
            </a:r>
            <a:r>
              <a:rPr lang="en-US" dirty="0"/>
              <a:t>is "</a:t>
            </a:r>
            <a:r>
              <a:rPr lang="en-US" dirty="0">
                <a:latin typeface="Lucida Console" pitchFamily="49" charset="0"/>
              </a:rPr>
              <a:t>text/</a:t>
            </a:r>
            <a:r>
              <a:rPr lang="en-US" dirty="0" err="1">
                <a:latin typeface="Lucida Console" pitchFamily="49" charset="0"/>
              </a:rPr>
              <a:t>javascript</a:t>
            </a:r>
            <a:r>
              <a:rPr lang="en-US" dirty="0"/>
              <a:t>", so you can omit the </a:t>
            </a:r>
            <a:r>
              <a:rPr lang="en-US" dirty="0">
                <a:latin typeface="Lucida Console" pitchFamily="49" charset="0"/>
              </a:rPr>
              <a:t>type</a:t>
            </a:r>
            <a:r>
              <a:rPr lang="en-US" dirty="0"/>
              <a:t> attribute from your </a:t>
            </a:r>
            <a:r>
              <a:rPr lang="en-US" dirty="0">
                <a:latin typeface="Lucida Console" pitchFamily="49" charset="0"/>
              </a:rPr>
              <a:t>&lt;script&gt; </a:t>
            </a:r>
            <a:r>
              <a:rPr lang="en-US" dirty="0"/>
              <a:t>tags. </a:t>
            </a:r>
          </a:p>
          <a:p>
            <a:pPr marL="452628" indent="-342900">
              <a:defRPr/>
            </a:pPr>
            <a:endParaRPr lang="en-US" dirty="0"/>
          </a:p>
          <a:p>
            <a:pPr marL="452628" indent="-342900">
              <a:defRPr/>
            </a:pPr>
            <a:r>
              <a:rPr lang="en-US" dirty="0"/>
              <a:t>You’ll see it in legacy HTML documents with embedded </a:t>
            </a:r>
            <a:r>
              <a:rPr lang="en-US" dirty="0" err="1"/>
              <a:t>JavaScripts</a:t>
            </a:r>
            <a:r>
              <a:rPr lang="en-US" dirty="0"/>
              <a:t>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/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charset="-120"/>
              </a:rPr>
              <a:t>A string of characters can be contained between double quotation (</a:t>
            </a:r>
            <a:r>
              <a:rPr lang="en-US" altLang="zh-TW">
                <a:latin typeface="Lucida Console" pitchFamily="49" charset="0"/>
                <a:ea typeface="新細明體" charset="-120"/>
              </a:rPr>
              <a:t>"</a:t>
            </a:r>
            <a:r>
              <a:rPr lang="en-US" altLang="zh-TW">
                <a:ea typeface="新細明體" charset="-120"/>
              </a:rPr>
              <a:t>) marks (also called a </a:t>
            </a:r>
            <a:r>
              <a:rPr lang="en-US" altLang="zh-TW" b="1">
                <a:ea typeface="新細明體" charset="-120"/>
              </a:rPr>
              <a:t>string literal</a:t>
            </a:r>
            <a:r>
              <a:rPr lang="en-US" altLang="zh-TW">
                <a:ea typeface="新細明體" charset="-120"/>
              </a:rPr>
              <a:t>)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6553200" cy="110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/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Browser’s </a:t>
            </a:r>
            <a:r>
              <a:rPr lang="en-US" altLang="zh-TW" sz="2000" i="1" dirty="0">
                <a:latin typeface="Lucida Console" pitchFamily="49" charset="0"/>
                <a:ea typeface="新細明體" charset="-120"/>
              </a:rPr>
              <a:t>document</a:t>
            </a:r>
            <a:r>
              <a:rPr lang="en-US" altLang="zh-TW" sz="2000" dirty="0">
                <a:ea typeface="新細明體" charset="-120"/>
              </a:rPr>
              <a:t> object represents the HTML5 document currently being displayed in the browser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Allows you to specify HTML5 text to be displayed in the HTML5 document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Browser contains a complete set of </a:t>
            </a:r>
            <a:r>
              <a:rPr lang="en-US" altLang="zh-TW" sz="2000" b="1" dirty="0">
                <a:ea typeface="新細明體" charset="-120"/>
              </a:rPr>
              <a:t>objects</a:t>
            </a:r>
            <a:r>
              <a:rPr lang="en-US" altLang="zh-TW" sz="2000" dirty="0">
                <a:ea typeface="新細明體" charset="-120"/>
              </a:rPr>
              <a:t> that allow script programmers to access and manipulate </a:t>
            </a:r>
            <a:r>
              <a:rPr lang="en-US" altLang="zh-TW" sz="2000" b="1" dirty="0">
                <a:ea typeface="新細明體" charset="-120"/>
              </a:rPr>
              <a:t>every element of an HTML5 document</a:t>
            </a: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ea typeface="新細明體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ea typeface="新細明體" charset="-120"/>
              </a:rPr>
              <a:t>Object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Resides in the computer’s memory and contains information used by the script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The term object normally implies that attributes (data) and behaviors (methods) are associated with the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600" dirty="0">
                <a:ea typeface="新細明體" charset="-120"/>
              </a:rPr>
              <a:t>An object’s methods use the attributes’ data to perform useful actions for the client of the object—the script that calls the methods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dirty="0"/>
              <a:t>The script Element and Commenting Your Scripts</a:t>
            </a:r>
            <a:endParaRPr lang="en-US" sz="3200" dirty="0"/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000" dirty="0">
                <a:ea typeface="新細明體" charset="-120"/>
              </a:rPr>
              <a:t>Every statement should end with a </a:t>
            </a:r>
            <a:r>
              <a:rPr lang="en-US" altLang="zh-TW" sz="2000" b="1" dirty="0">
                <a:ea typeface="新細明體" charset="-120"/>
              </a:rPr>
              <a:t>semicolon</a:t>
            </a:r>
            <a:r>
              <a:rPr lang="en-US" altLang="zh-TW" sz="2000" dirty="0">
                <a:ea typeface="新細明體" charset="-120"/>
              </a:rPr>
              <a:t> (also known as the </a:t>
            </a:r>
            <a:r>
              <a:rPr lang="en-US" altLang="zh-TW" sz="2000" b="1" dirty="0">
                <a:ea typeface="新細明體" charset="-120"/>
              </a:rPr>
              <a:t>statement terminator</a:t>
            </a:r>
            <a:r>
              <a:rPr lang="en-US" altLang="zh-TW" sz="2000" dirty="0">
                <a:ea typeface="新細明體" charset="-120"/>
              </a:rPr>
              <a:t>), although none is required by JavaScript</a:t>
            </a:r>
          </a:p>
          <a:p>
            <a:pPr eaLnBrk="1" hangingPunct="1"/>
            <a:endParaRPr lang="en-US" altLang="zh-TW" sz="2000" dirty="0"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ea typeface="新細明體" charset="-120"/>
              </a:rPr>
              <a:t>JavaScript is </a:t>
            </a:r>
            <a:r>
              <a:rPr lang="en-US" altLang="zh-TW" sz="2000" b="1" dirty="0">
                <a:ea typeface="新細明體" charset="-120"/>
              </a:rPr>
              <a:t>case sensitive</a:t>
            </a:r>
          </a:p>
          <a:p>
            <a:pPr lvl="1" eaLnBrk="1" hangingPunct="1"/>
            <a:r>
              <a:rPr lang="en-US" altLang="zh-TW" sz="1800" dirty="0">
                <a:ea typeface="新細明體" charset="-120"/>
              </a:rPr>
              <a:t>Not using the proper uppercase and lowercase letters is a syntax error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5410200" cy="134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38F4-E8F5-4BC9-9F84-35CD582F11FF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</p:cSld>
  <p:clrMapOvr>
    <a:masterClrMapping/>
  </p:clrMapOvr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itel_HTP_AlphaTemplate">
  <a:themeElements>
    <a:clrScheme name="Deitel_HTP_Alpha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Alpha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Alpha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Alpha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Alpha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aragraphs">
  <a:themeElements>
    <a:clrScheme name="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Paragraphs">
  <a:themeElements>
    <a:clrScheme name="1_Paragraph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Paragraph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1_Paragraph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ragraph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ragraph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itel_HTP_Title">
  <a:themeElements>
    <a:clrScheme name="Deitel_HTP_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itel_HTP_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Deitel_HTP_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itel_HTP_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itel_HTP_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Quotes">
  <a:themeElements>
    <a:clrScheme name="Qu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Quote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Qu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ot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ot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bjectives">
  <a:themeElements>
    <a:clrScheme name="Objectiv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bjectiv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bject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bject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bject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utline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utline">
      <a:majorFont>
        <a:latin typeface="Goudy Sans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ps">
  <a:themeElements>
    <a:clrScheme name="Tip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p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Tip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ip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ip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igures">
  <a:themeElements>
    <a:clrScheme name="Figur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gures">
      <a:majorFont>
        <a:latin typeface="Arial"/>
        <a:ea typeface=""/>
        <a:cs typeface=""/>
      </a:majorFont>
      <a:minorFont>
        <a:latin typeface="A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Figur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gur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gur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ode">
  <a:themeElements>
    <a:clrScheme name="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de">
      <a:majorFont>
        <a:latin typeface="Arial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seudocode">
  <a:themeElements>
    <a:clrScheme name="Pseudoco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seudocode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500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275AFF"/>
            </a:solidFill>
            <a:effectLst/>
            <a:latin typeface="Arial" charset="0"/>
            <a:ea typeface="Times New Roman" pitchFamily="18" charset="0"/>
            <a:cs typeface="AGaramond" pitchFamily="18" charset="0"/>
          </a:defRPr>
        </a:defPPr>
      </a:lstStyle>
    </a:lnDef>
  </a:objectDefaults>
  <a:extraClrSchemeLst>
    <a:extraClrScheme>
      <a:clrScheme name="Pseudoco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eudoco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eudoco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Deitel_HTP_AlphaTemplate</Template>
  <TotalTime>781</TotalTime>
  <Words>2282</Words>
  <Application>Microsoft Office PowerPoint</Application>
  <PresentationFormat>On-screen Show (4:3)</PresentationFormat>
  <Paragraphs>274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47</vt:i4>
      </vt:variant>
    </vt:vector>
  </HeadingPairs>
  <TitlesOfParts>
    <vt:vector size="70" baseType="lpstr">
      <vt:lpstr>AGaramond</vt:lpstr>
      <vt:lpstr>Goudy Sans Medium</vt:lpstr>
      <vt:lpstr>微軟正黑體</vt:lpstr>
      <vt:lpstr>Arial</vt:lpstr>
      <vt:lpstr>Courier New</vt:lpstr>
      <vt:lpstr>Lucida Console</vt:lpstr>
      <vt:lpstr>Times</vt:lpstr>
      <vt:lpstr>Times New Roman</vt:lpstr>
      <vt:lpstr>Wingdings</vt:lpstr>
      <vt:lpstr>Wingdings 2</vt:lpstr>
      <vt:lpstr>Wingdings 3</vt:lpstr>
      <vt:lpstr>Deitel_HTP_AlphaTemplate</vt:lpstr>
      <vt:lpstr>Deitel_HTP_Title</vt:lpstr>
      <vt:lpstr>Quotes</vt:lpstr>
      <vt:lpstr>Objectives</vt:lpstr>
      <vt:lpstr>Outline</vt:lpstr>
      <vt:lpstr>Tips</vt:lpstr>
      <vt:lpstr>Figures</vt:lpstr>
      <vt:lpstr>Code</vt:lpstr>
      <vt:lpstr>Pseudocode</vt:lpstr>
      <vt:lpstr>Paragraphs</vt:lpstr>
      <vt:lpstr>1_Paragraphs</vt:lpstr>
      <vt:lpstr>清晰度</vt:lpstr>
      <vt:lpstr>Web程式設計</vt:lpstr>
      <vt:lpstr>JavaScript </vt:lpstr>
      <vt:lpstr>Your First Script: Displaying a Line of Text with JavaScript in a Web Page</vt:lpstr>
      <vt:lpstr>PowerPoint Presentation</vt:lpstr>
      <vt:lpstr>Your First Script: Displaying a Line of Text with JavaScript in a Web Page</vt:lpstr>
      <vt:lpstr>The script Element and Commenting Your Scripts</vt:lpstr>
      <vt:lpstr>The script Element and Commenting Your Scripts</vt:lpstr>
      <vt:lpstr>The script Element and Commenting Your Scripts</vt:lpstr>
      <vt:lpstr>The script Element and Commenting Your Scripts</vt:lpstr>
      <vt:lpstr>The script Element and Commenting Your Scripts</vt:lpstr>
      <vt:lpstr>A Note About Embedding JavaScript Code into HTML5 Documents</vt:lpstr>
      <vt:lpstr>Modifying Your First Script</vt:lpstr>
      <vt:lpstr>PowerPoint Presentation</vt:lpstr>
      <vt:lpstr>Displaying Text in an Alert Dialog</vt:lpstr>
      <vt:lpstr>PowerPoint Presentation</vt:lpstr>
      <vt:lpstr>Escape Sequences</vt:lpstr>
      <vt:lpstr>Obtaining User Input with prompt Dialogs</vt:lpstr>
      <vt:lpstr>Dynamic Welcome Page</vt:lpstr>
      <vt:lpstr>PowerPoint Presentation</vt:lpstr>
      <vt:lpstr>Dynamic Welcome Page</vt:lpstr>
      <vt:lpstr>PowerPoint Presentation</vt:lpstr>
      <vt:lpstr>Dynamic Welcome Page</vt:lpstr>
      <vt:lpstr>Dynamic Welcome Page</vt:lpstr>
      <vt:lpstr>PowerPoint Presentation</vt:lpstr>
      <vt:lpstr>Dynamic Welcome Page</vt:lpstr>
      <vt:lpstr>Variable Types</vt:lpstr>
      <vt:lpstr>Arithmetic</vt:lpstr>
      <vt:lpstr>Decision Making: Equality and Relational Operators</vt:lpstr>
      <vt:lpstr>PowerPoint Presentation</vt:lpstr>
      <vt:lpstr>PowerPoint Presentation</vt:lpstr>
      <vt:lpstr>while Repetition Statement</vt:lpstr>
      <vt:lpstr>PowerPoint Presentation</vt:lpstr>
      <vt:lpstr>for Repetition Statement</vt:lpstr>
      <vt:lpstr>PowerPoint Presentation</vt:lpstr>
      <vt:lpstr>switch Multiple-Selection Statement</vt:lpstr>
      <vt:lpstr>switch Multiple-Selection Statement</vt:lpstr>
      <vt:lpstr>PowerPoint Presentation</vt:lpstr>
      <vt:lpstr>do…while Repetition Statement</vt:lpstr>
      <vt:lpstr>PowerPoint Presentation</vt:lpstr>
      <vt:lpstr>break and continue Statements</vt:lpstr>
      <vt:lpstr>break and continue Statements</vt:lpstr>
      <vt:lpstr>Program Modules in JavaScript</vt:lpstr>
      <vt:lpstr>Program Modules in JavaScript</vt:lpstr>
      <vt:lpstr>Programmer-Defined Function square </vt:lpstr>
      <vt:lpstr>PowerPoint Presentation</vt:lpstr>
      <vt:lpstr>Notes on Programmer-Defined 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CK</dc:creator>
  <cp:lastModifiedBy> </cp:lastModifiedBy>
  <cp:revision>281</cp:revision>
  <dcterms:created xsi:type="dcterms:W3CDTF">2007-08-19T03:10:31Z</dcterms:created>
  <dcterms:modified xsi:type="dcterms:W3CDTF">2019-11-20T13:35:05Z</dcterms:modified>
  <cp:category>Temlpate v. 07-27-04</cp:category>
</cp:coreProperties>
</file>